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37"/>
  </p:notesMasterIdLst>
  <p:sldIdLst>
    <p:sldId id="257" r:id="rId2"/>
    <p:sldId id="258"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7"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3" r:id="rId33"/>
    <p:sldId id="294" r:id="rId34"/>
    <p:sldId id="295" r:id="rId35"/>
    <p:sldId id="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2.xml.rels><?xml version="1.0" encoding="UTF-8" standalone="yes"?>
<Relationships xmlns="http://schemas.openxmlformats.org/package/2006/relationships"><Relationship Id="rId2" Type="http://schemas.openxmlformats.org/officeDocument/2006/relationships/hyperlink" Target="https://downloads.apache.org/kafka/2.7.0/kafka_2.13-2.7.0.tgz" TargetMode="External"/><Relationship Id="rId1" Type="http://schemas.openxmlformats.org/officeDocument/2006/relationships/hyperlink" Target="https://kafka.apache.org/downloads" TargetMode="External"/></Relationships>
</file>

<file path=ppt/diagrams/_rels/drawing2.xml.rels><?xml version="1.0" encoding="UTF-8" standalone="yes"?>
<Relationships xmlns="http://schemas.openxmlformats.org/package/2006/relationships"><Relationship Id="rId2" Type="http://schemas.openxmlformats.org/officeDocument/2006/relationships/hyperlink" Target="https://downloads.apache.org/kafka/2.7.0/kafka_2.13-2.7.0.tgz" TargetMode="External"/><Relationship Id="rId1" Type="http://schemas.openxmlformats.org/officeDocument/2006/relationships/hyperlink" Target="https://kafka.apache.org/download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A6E6B2-3D92-44C8-BF12-E4443925DC94}" type="doc">
      <dgm:prSet loTypeId="urn:microsoft.com/office/officeart/2016/7/layout/LinearBlockProcessNumbered" loCatId="process" qsTypeId="urn:microsoft.com/office/officeart/2005/8/quickstyle/simple2" qsCatId="simple" csTypeId="urn:microsoft.com/office/officeart/2005/8/colors/accent1_2" csCatId="accent1"/>
      <dgm:spPr/>
      <dgm:t>
        <a:bodyPr/>
        <a:lstStyle/>
        <a:p>
          <a:endParaRPr lang="en-US"/>
        </a:p>
      </dgm:t>
    </dgm:pt>
    <dgm:pt modelId="{7CD27519-DE33-4F6A-91B5-7D35C92FCFCE}">
      <dgm:prSet/>
      <dgm:spPr/>
      <dgm:t>
        <a:bodyPr/>
        <a:lstStyle/>
        <a:p>
          <a:r>
            <a:rPr lang="en-US"/>
            <a:t>New Broker can be added anytime</a:t>
          </a:r>
        </a:p>
      </dgm:t>
    </dgm:pt>
    <dgm:pt modelId="{0E05DD87-31BF-48EC-AAEC-C86577E219A9}" type="parTrans" cxnId="{320C72C8-C8CB-429B-981A-9CCB65AD0D14}">
      <dgm:prSet/>
      <dgm:spPr/>
      <dgm:t>
        <a:bodyPr/>
        <a:lstStyle/>
        <a:p>
          <a:endParaRPr lang="en-US"/>
        </a:p>
      </dgm:t>
    </dgm:pt>
    <dgm:pt modelId="{03673798-4C12-442B-B9A9-88F955CAC30A}" type="sibTrans" cxnId="{320C72C8-C8CB-429B-981A-9CCB65AD0D14}">
      <dgm:prSet phldrT="01" phldr="0"/>
      <dgm:spPr/>
      <dgm:t>
        <a:bodyPr/>
        <a:lstStyle/>
        <a:p>
          <a:r>
            <a:rPr lang="en-US"/>
            <a:t>01</a:t>
          </a:r>
        </a:p>
      </dgm:t>
    </dgm:pt>
    <dgm:pt modelId="{F233A888-A5A7-4A6E-A9E6-953B075705DA}">
      <dgm:prSet/>
      <dgm:spPr/>
      <dgm:t>
        <a:bodyPr/>
        <a:lstStyle/>
        <a:p>
          <a:r>
            <a:rPr lang="en-US"/>
            <a:t>Increase number of consumers</a:t>
          </a:r>
        </a:p>
      </dgm:t>
    </dgm:pt>
    <dgm:pt modelId="{BBB3534D-C3DD-4B3C-85EE-B1F3ED43E952}" type="parTrans" cxnId="{D0F2C3E2-CEF9-4D91-A98F-A988E04D3D3B}">
      <dgm:prSet/>
      <dgm:spPr/>
      <dgm:t>
        <a:bodyPr/>
        <a:lstStyle/>
        <a:p>
          <a:endParaRPr lang="en-US"/>
        </a:p>
      </dgm:t>
    </dgm:pt>
    <dgm:pt modelId="{B8EB42E4-577D-4B88-A9D7-0EA23F21F77D}" type="sibTrans" cxnId="{D0F2C3E2-CEF9-4D91-A98F-A988E04D3D3B}">
      <dgm:prSet phldrT="02" phldr="0"/>
      <dgm:spPr/>
      <dgm:t>
        <a:bodyPr/>
        <a:lstStyle/>
        <a:p>
          <a:r>
            <a:rPr lang="en-US"/>
            <a:t>02</a:t>
          </a:r>
        </a:p>
      </dgm:t>
    </dgm:pt>
    <dgm:pt modelId="{7E852E6F-A394-416B-A00F-A90FD7148879}">
      <dgm:prSet/>
      <dgm:spPr/>
      <dgm:t>
        <a:bodyPr/>
        <a:lstStyle/>
        <a:p>
          <a:r>
            <a:rPr lang="en-US"/>
            <a:t>Kafka can take 1million requests per second</a:t>
          </a:r>
        </a:p>
      </dgm:t>
    </dgm:pt>
    <dgm:pt modelId="{B4923CAC-D5EE-4AAB-8CD5-BEAEF6449C44}" type="parTrans" cxnId="{5BFABCF8-E1C0-4CC5-AAC0-27EF27A2996A}">
      <dgm:prSet/>
      <dgm:spPr/>
      <dgm:t>
        <a:bodyPr/>
        <a:lstStyle/>
        <a:p>
          <a:endParaRPr lang="en-US"/>
        </a:p>
      </dgm:t>
    </dgm:pt>
    <dgm:pt modelId="{359ACFA9-D77A-4AA2-B1E4-9B91224A6D14}" type="sibTrans" cxnId="{5BFABCF8-E1C0-4CC5-AAC0-27EF27A2996A}">
      <dgm:prSet phldrT="03" phldr="0"/>
      <dgm:spPr/>
      <dgm:t>
        <a:bodyPr/>
        <a:lstStyle/>
        <a:p>
          <a:r>
            <a:rPr lang="en-US"/>
            <a:t>03</a:t>
          </a:r>
        </a:p>
      </dgm:t>
    </dgm:pt>
    <dgm:pt modelId="{7A0FC8BD-C3AD-4296-B138-8FA729C1999A}" type="pres">
      <dgm:prSet presAssocID="{2FA6E6B2-3D92-44C8-BF12-E4443925DC94}" presName="Name0" presStyleCnt="0">
        <dgm:presLayoutVars>
          <dgm:animLvl val="lvl"/>
          <dgm:resizeHandles val="exact"/>
        </dgm:presLayoutVars>
      </dgm:prSet>
      <dgm:spPr/>
    </dgm:pt>
    <dgm:pt modelId="{26EF0264-7BC3-43A0-9AA7-314CD5B3DB48}" type="pres">
      <dgm:prSet presAssocID="{7CD27519-DE33-4F6A-91B5-7D35C92FCFCE}" presName="compositeNode" presStyleCnt="0">
        <dgm:presLayoutVars>
          <dgm:bulletEnabled val="1"/>
        </dgm:presLayoutVars>
      </dgm:prSet>
      <dgm:spPr/>
    </dgm:pt>
    <dgm:pt modelId="{2563972F-58CC-45FA-9657-79AFF740DCA2}" type="pres">
      <dgm:prSet presAssocID="{7CD27519-DE33-4F6A-91B5-7D35C92FCFCE}" presName="bgRect" presStyleLbl="alignNode1" presStyleIdx="0" presStyleCnt="3"/>
      <dgm:spPr/>
    </dgm:pt>
    <dgm:pt modelId="{95D2F6FD-1851-400E-B535-BF44C70EC8CA}" type="pres">
      <dgm:prSet presAssocID="{03673798-4C12-442B-B9A9-88F955CAC30A}" presName="sibTransNodeRect" presStyleLbl="alignNode1" presStyleIdx="0" presStyleCnt="3">
        <dgm:presLayoutVars>
          <dgm:chMax val="0"/>
          <dgm:bulletEnabled val="1"/>
        </dgm:presLayoutVars>
      </dgm:prSet>
      <dgm:spPr/>
    </dgm:pt>
    <dgm:pt modelId="{613BEB95-9E82-459F-AB8B-7EB211DDAFE1}" type="pres">
      <dgm:prSet presAssocID="{7CD27519-DE33-4F6A-91B5-7D35C92FCFCE}" presName="nodeRect" presStyleLbl="alignNode1" presStyleIdx="0" presStyleCnt="3">
        <dgm:presLayoutVars>
          <dgm:bulletEnabled val="1"/>
        </dgm:presLayoutVars>
      </dgm:prSet>
      <dgm:spPr/>
    </dgm:pt>
    <dgm:pt modelId="{1A2FFD9A-FCD3-4E78-9664-D4899174BBCD}" type="pres">
      <dgm:prSet presAssocID="{03673798-4C12-442B-B9A9-88F955CAC30A}" presName="sibTrans" presStyleCnt="0"/>
      <dgm:spPr/>
    </dgm:pt>
    <dgm:pt modelId="{3F1AE9FC-4122-4370-B12C-474AF55AF392}" type="pres">
      <dgm:prSet presAssocID="{F233A888-A5A7-4A6E-A9E6-953B075705DA}" presName="compositeNode" presStyleCnt="0">
        <dgm:presLayoutVars>
          <dgm:bulletEnabled val="1"/>
        </dgm:presLayoutVars>
      </dgm:prSet>
      <dgm:spPr/>
    </dgm:pt>
    <dgm:pt modelId="{B2D086B6-4504-4818-A004-F5938D7E74BB}" type="pres">
      <dgm:prSet presAssocID="{F233A888-A5A7-4A6E-A9E6-953B075705DA}" presName="bgRect" presStyleLbl="alignNode1" presStyleIdx="1" presStyleCnt="3"/>
      <dgm:spPr/>
    </dgm:pt>
    <dgm:pt modelId="{81382BE9-CFFA-41CF-8051-2030ACC1B410}" type="pres">
      <dgm:prSet presAssocID="{B8EB42E4-577D-4B88-A9D7-0EA23F21F77D}" presName="sibTransNodeRect" presStyleLbl="alignNode1" presStyleIdx="1" presStyleCnt="3">
        <dgm:presLayoutVars>
          <dgm:chMax val="0"/>
          <dgm:bulletEnabled val="1"/>
        </dgm:presLayoutVars>
      </dgm:prSet>
      <dgm:spPr/>
    </dgm:pt>
    <dgm:pt modelId="{3E4B8DD3-C7C6-4F2C-8E02-80DEF5A24740}" type="pres">
      <dgm:prSet presAssocID="{F233A888-A5A7-4A6E-A9E6-953B075705DA}" presName="nodeRect" presStyleLbl="alignNode1" presStyleIdx="1" presStyleCnt="3">
        <dgm:presLayoutVars>
          <dgm:bulletEnabled val="1"/>
        </dgm:presLayoutVars>
      </dgm:prSet>
      <dgm:spPr/>
    </dgm:pt>
    <dgm:pt modelId="{6A724FAA-4CAE-4934-8F1E-49653B3AE823}" type="pres">
      <dgm:prSet presAssocID="{B8EB42E4-577D-4B88-A9D7-0EA23F21F77D}" presName="sibTrans" presStyleCnt="0"/>
      <dgm:spPr/>
    </dgm:pt>
    <dgm:pt modelId="{9587296A-4518-4EDE-9E61-26E70B991EBF}" type="pres">
      <dgm:prSet presAssocID="{7E852E6F-A394-416B-A00F-A90FD7148879}" presName="compositeNode" presStyleCnt="0">
        <dgm:presLayoutVars>
          <dgm:bulletEnabled val="1"/>
        </dgm:presLayoutVars>
      </dgm:prSet>
      <dgm:spPr/>
    </dgm:pt>
    <dgm:pt modelId="{65DAA03B-425F-451B-81C7-B15705C15AD7}" type="pres">
      <dgm:prSet presAssocID="{7E852E6F-A394-416B-A00F-A90FD7148879}" presName="bgRect" presStyleLbl="alignNode1" presStyleIdx="2" presStyleCnt="3"/>
      <dgm:spPr/>
    </dgm:pt>
    <dgm:pt modelId="{2FAB6512-582D-4EDA-9803-B6CDB8527F5F}" type="pres">
      <dgm:prSet presAssocID="{359ACFA9-D77A-4AA2-B1E4-9B91224A6D14}" presName="sibTransNodeRect" presStyleLbl="alignNode1" presStyleIdx="2" presStyleCnt="3">
        <dgm:presLayoutVars>
          <dgm:chMax val="0"/>
          <dgm:bulletEnabled val="1"/>
        </dgm:presLayoutVars>
      </dgm:prSet>
      <dgm:spPr/>
    </dgm:pt>
    <dgm:pt modelId="{030B9A03-6894-4488-B317-68F015364355}" type="pres">
      <dgm:prSet presAssocID="{7E852E6F-A394-416B-A00F-A90FD7148879}" presName="nodeRect" presStyleLbl="alignNode1" presStyleIdx="2" presStyleCnt="3">
        <dgm:presLayoutVars>
          <dgm:bulletEnabled val="1"/>
        </dgm:presLayoutVars>
      </dgm:prSet>
      <dgm:spPr/>
    </dgm:pt>
  </dgm:ptLst>
  <dgm:cxnLst>
    <dgm:cxn modelId="{0F902D11-2DD2-4AB4-96E7-AAA4704575F6}" type="presOf" srcId="{03673798-4C12-442B-B9A9-88F955CAC30A}" destId="{95D2F6FD-1851-400E-B535-BF44C70EC8CA}" srcOrd="0" destOrd="0" presId="urn:microsoft.com/office/officeart/2016/7/layout/LinearBlockProcessNumbered"/>
    <dgm:cxn modelId="{1BFDA821-28B8-48AD-B88B-7F0D11B67EF8}" type="presOf" srcId="{B8EB42E4-577D-4B88-A9D7-0EA23F21F77D}" destId="{81382BE9-CFFA-41CF-8051-2030ACC1B410}" srcOrd="0" destOrd="0" presId="urn:microsoft.com/office/officeart/2016/7/layout/LinearBlockProcessNumbered"/>
    <dgm:cxn modelId="{14DD0D36-655E-4A91-813D-CEA0D931B248}" type="presOf" srcId="{7E852E6F-A394-416B-A00F-A90FD7148879}" destId="{65DAA03B-425F-451B-81C7-B15705C15AD7}" srcOrd="0" destOrd="0" presId="urn:microsoft.com/office/officeart/2016/7/layout/LinearBlockProcessNumbered"/>
    <dgm:cxn modelId="{3BF6ED39-0843-4899-B9B5-D7DC4FED72C5}" type="presOf" srcId="{F233A888-A5A7-4A6E-A9E6-953B075705DA}" destId="{B2D086B6-4504-4818-A004-F5938D7E74BB}" srcOrd="0" destOrd="0" presId="urn:microsoft.com/office/officeart/2016/7/layout/LinearBlockProcessNumbered"/>
    <dgm:cxn modelId="{FC4DB549-3E5A-4F2C-B475-92BFD115C540}" type="presOf" srcId="{7E852E6F-A394-416B-A00F-A90FD7148879}" destId="{030B9A03-6894-4488-B317-68F015364355}" srcOrd="1" destOrd="0" presId="urn:microsoft.com/office/officeart/2016/7/layout/LinearBlockProcessNumbered"/>
    <dgm:cxn modelId="{8F9BFC7E-E9F8-475B-BA64-AD3FB962C65E}" type="presOf" srcId="{F233A888-A5A7-4A6E-A9E6-953B075705DA}" destId="{3E4B8DD3-C7C6-4F2C-8E02-80DEF5A24740}" srcOrd="1" destOrd="0" presId="urn:microsoft.com/office/officeart/2016/7/layout/LinearBlockProcessNumbered"/>
    <dgm:cxn modelId="{273979C2-93EF-46CE-9384-08A921FEC948}" type="presOf" srcId="{7CD27519-DE33-4F6A-91B5-7D35C92FCFCE}" destId="{613BEB95-9E82-459F-AB8B-7EB211DDAFE1}" srcOrd="1" destOrd="0" presId="urn:microsoft.com/office/officeart/2016/7/layout/LinearBlockProcessNumbered"/>
    <dgm:cxn modelId="{320C72C8-C8CB-429B-981A-9CCB65AD0D14}" srcId="{2FA6E6B2-3D92-44C8-BF12-E4443925DC94}" destId="{7CD27519-DE33-4F6A-91B5-7D35C92FCFCE}" srcOrd="0" destOrd="0" parTransId="{0E05DD87-31BF-48EC-AAEC-C86577E219A9}" sibTransId="{03673798-4C12-442B-B9A9-88F955CAC30A}"/>
    <dgm:cxn modelId="{1D2A1FCB-0C4D-415E-B470-1220ACC8AC2F}" type="presOf" srcId="{359ACFA9-D77A-4AA2-B1E4-9B91224A6D14}" destId="{2FAB6512-582D-4EDA-9803-B6CDB8527F5F}" srcOrd="0" destOrd="0" presId="urn:microsoft.com/office/officeart/2016/7/layout/LinearBlockProcessNumbered"/>
    <dgm:cxn modelId="{D0F2C3E2-CEF9-4D91-A98F-A988E04D3D3B}" srcId="{2FA6E6B2-3D92-44C8-BF12-E4443925DC94}" destId="{F233A888-A5A7-4A6E-A9E6-953B075705DA}" srcOrd="1" destOrd="0" parTransId="{BBB3534D-C3DD-4B3C-85EE-B1F3ED43E952}" sibTransId="{B8EB42E4-577D-4B88-A9D7-0EA23F21F77D}"/>
    <dgm:cxn modelId="{02C377F2-BDB8-4257-B4DF-D28B8DFF69FD}" type="presOf" srcId="{7CD27519-DE33-4F6A-91B5-7D35C92FCFCE}" destId="{2563972F-58CC-45FA-9657-79AFF740DCA2}" srcOrd="0" destOrd="0" presId="urn:microsoft.com/office/officeart/2016/7/layout/LinearBlockProcessNumbered"/>
    <dgm:cxn modelId="{5BFABCF8-E1C0-4CC5-AAC0-27EF27A2996A}" srcId="{2FA6E6B2-3D92-44C8-BF12-E4443925DC94}" destId="{7E852E6F-A394-416B-A00F-A90FD7148879}" srcOrd="2" destOrd="0" parTransId="{B4923CAC-D5EE-4AAB-8CD5-BEAEF6449C44}" sibTransId="{359ACFA9-D77A-4AA2-B1E4-9B91224A6D14}"/>
    <dgm:cxn modelId="{F1DC55FE-63AF-4EAF-B22B-9E4A5E7F2D6C}" type="presOf" srcId="{2FA6E6B2-3D92-44C8-BF12-E4443925DC94}" destId="{7A0FC8BD-C3AD-4296-B138-8FA729C1999A}" srcOrd="0" destOrd="0" presId="urn:microsoft.com/office/officeart/2016/7/layout/LinearBlockProcessNumbered"/>
    <dgm:cxn modelId="{66619C12-6C3B-4BDB-B041-CF2E5E8D5A13}" type="presParOf" srcId="{7A0FC8BD-C3AD-4296-B138-8FA729C1999A}" destId="{26EF0264-7BC3-43A0-9AA7-314CD5B3DB48}" srcOrd="0" destOrd="0" presId="urn:microsoft.com/office/officeart/2016/7/layout/LinearBlockProcessNumbered"/>
    <dgm:cxn modelId="{941D06D3-7289-4434-9465-53D3689B1231}" type="presParOf" srcId="{26EF0264-7BC3-43A0-9AA7-314CD5B3DB48}" destId="{2563972F-58CC-45FA-9657-79AFF740DCA2}" srcOrd="0" destOrd="0" presId="urn:microsoft.com/office/officeart/2016/7/layout/LinearBlockProcessNumbered"/>
    <dgm:cxn modelId="{CEDFC875-EFF3-4ABB-8C84-F45657CF20EF}" type="presParOf" srcId="{26EF0264-7BC3-43A0-9AA7-314CD5B3DB48}" destId="{95D2F6FD-1851-400E-B535-BF44C70EC8CA}" srcOrd="1" destOrd="0" presId="urn:microsoft.com/office/officeart/2016/7/layout/LinearBlockProcessNumbered"/>
    <dgm:cxn modelId="{81714FAE-EC1D-4A39-9914-245410E037A6}" type="presParOf" srcId="{26EF0264-7BC3-43A0-9AA7-314CD5B3DB48}" destId="{613BEB95-9E82-459F-AB8B-7EB211DDAFE1}" srcOrd="2" destOrd="0" presId="urn:microsoft.com/office/officeart/2016/7/layout/LinearBlockProcessNumbered"/>
    <dgm:cxn modelId="{5AD93DD8-3B17-479D-A03B-149FA8DA69E9}" type="presParOf" srcId="{7A0FC8BD-C3AD-4296-B138-8FA729C1999A}" destId="{1A2FFD9A-FCD3-4E78-9664-D4899174BBCD}" srcOrd="1" destOrd="0" presId="urn:microsoft.com/office/officeart/2016/7/layout/LinearBlockProcessNumbered"/>
    <dgm:cxn modelId="{CC95193F-360B-45CE-9010-9188D8D58128}" type="presParOf" srcId="{7A0FC8BD-C3AD-4296-B138-8FA729C1999A}" destId="{3F1AE9FC-4122-4370-B12C-474AF55AF392}" srcOrd="2" destOrd="0" presId="urn:microsoft.com/office/officeart/2016/7/layout/LinearBlockProcessNumbered"/>
    <dgm:cxn modelId="{3894F2AA-3E61-4AF8-9A29-BCD8AF3D0488}" type="presParOf" srcId="{3F1AE9FC-4122-4370-B12C-474AF55AF392}" destId="{B2D086B6-4504-4818-A004-F5938D7E74BB}" srcOrd="0" destOrd="0" presId="urn:microsoft.com/office/officeart/2016/7/layout/LinearBlockProcessNumbered"/>
    <dgm:cxn modelId="{63B33241-FE21-4B91-AB9B-9B0291BA2ED7}" type="presParOf" srcId="{3F1AE9FC-4122-4370-B12C-474AF55AF392}" destId="{81382BE9-CFFA-41CF-8051-2030ACC1B410}" srcOrd="1" destOrd="0" presId="urn:microsoft.com/office/officeart/2016/7/layout/LinearBlockProcessNumbered"/>
    <dgm:cxn modelId="{289E11B8-3A99-4BAC-8B5D-855B5EA06474}" type="presParOf" srcId="{3F1AE9FC-4122-4370-B12C-474AF55AF392}" destId="{3E4B8DD3-C7C6-4F2C-8E02-80DEF5A24740}" srcOrd="2" destOrd="0" presId="urn:microsoft.com/office/officeart/2016/7/layout/LinearBlockProcessNumbered"/>
    <dgm:cxn modelId="{5FAE9AB9-8965-4D72-B670-6629285513F4}" type="presParOf" srcId="{7A0FC8BD-C3AD-4296-B138-8FA729C1999A}" destId="{6A724FAA-4CAE-4934-8F1E-49653B3AE823}" srcOrd="3" destOrd="0" presId="urn:microsoft.com/office/officeart/2016/7/layout/LinearBlockProcessNumbered"/>
    <dgm:cxn modelId="{C1885B67-5220-44D4-9BD7-63E2E9A6D666}" type="presParOf" srcId="{7A0FC8BD-C3AD-4296-B138-8FA729C1999A}" destId="{9587296A-4518-4EDE-9E61-26E70B991EBF}" srcOrd="4" destOrd="0" presId="urn:microsoft.com/office/officeart/2016/7/layout/LinearBlockProcessNumbered"/>
    <dgm:cxn modelId="{3C0B2C85-16F9-4E9C-86E2-299BB56CD577}" type="presParOf" srcId="{9587296A-4518-4EDE-9E61-26E70B991EBF}" destId="{65DAA03B-425F-451B-81C7-B15705C15AD7}" srcOrd="0" destOrd="0" presId="urn:microsoft.com/office/officeart/2016/7/layout/LinearBlockProcessNumbered"/>
    <dgm:cxn modelId="{7D016110-216D-425F-BA87-335177BE42A2}" type="presParOf" srcId="{9587296A-4518-4EDE-9E61-26E70B991EBF}" destId="{2FAB6512-582D-4EDA-9803-B6CDB8527F5F}" srcOrd="1" destOrd="0" presId="urn:microsoft.com/office/officeart/2016/7/layout/LinearBlockProcessNumbered"/>
    <dgm:cxn modelId="{0E7AE1B0-C437-40A2-A56B-F044520D9E67}" type="presParOf" srcId="{9587296A-4518-4EDE-9E61-26E70B991EBF}" destId="{030B9A03-6894-4488-B317-68F015364355}"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8876F5-C14C-42DC-A17E-95E2A5F11C01}"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US"/>
        </a:p>
      </dgm:t>
    </dgm:pt>
    <dgm:pt modelId="{47C00575-E614-43D8-88C7-3A8F8686FDEF}">
      <dgm:prSet/>
      <dgm:spPr/>
      <dgm:t>
        <a:bodyPr/>
        <a:lstStyle/>
        <a:p>
          <a:r>
            <a:rPr lang="en-US"/>
            <a:t>Search Keyword : Kafka download</a:t>
          </a:r>
        </a:p>
      </dgm:t>
    </dgm:pt>
    <dgm:pt modelId="{D0023444-EC3F-4726-B347-F160314D779A}" type="parTrans" cxnId="{B4E37EFB-CC26-4E52-BE41-71984F6E627B}">
      <dgm:prSet/>
      <dgm:spPr/>
      <dgm:t>
        <a:bodyPr/>
        <a:lstStyle/>
        <a:p>
          <a:endParaRPr lang="en-US"/>
        </a:p>
      </dgm:t>
    </dgm:pt>
    <dgm:pt modelId="{F11E9E97-A8C1-488F-9DD9-3368F78ADD7D}" type="sibTrans" cxnId="{B4E37EFB-CC26-4E52-BE41-71984F6E627B}">
      <dgm:prSet/>
      <dgm:spPr/>
      <dgm:t>
        <a:bodyPr/>
        <a:lstStyle/>
        <a:p>
          <a:endParaRPr lang="en-US"/>
        </a:p>
      </dgm:t>
    </dgm:pt>
    <dgm:pt modelId="{45FF0443-7DD8-4BE6-9FDB-804C6B2C5F65}">
      <dgm:prSet/>
      <dgm:spPr/>
      <dgm:t>
        <a:bodyPr/>
        <a:lstStyle/>
        <a:p>
          <a:r>
            <a:rPr lang="en-US"/>
            <a:t>URL : </a:t>
          </a:r>
          <a:r>
            <a:rPr lang="en-US">
              <a:hlinkClick xmlns:r="http://schemas.openxmlformats.org/officeDocument/2006/relationships" r:id="rId1"/>
            </a:rPr>
            <a:t>https://kafka.apache.org/downloads</a:t>
          </a:r>
          <a:r>
            <a:rPr lang="en-US"/>
            <a:t> - Top Menu - GET STARTED -&gt; QUICK START</a:t>
          </a:r>
        </a:p>
      </dgm:t>
    </dgm:pt>
    <dgm:pt modelId="{893108E5-A262-4D07-ACA8-A738D99E2EC4}" type="parTrans" cxnId="{E3406FF8-2B23-402C-947F-6426748DC68A}">
      <dgm:prSet/>
      <dgm:spPr/>
      <dgm:t>
        <a:bodyPr/>
        <a:lstStyle/>
        <a:p>
          <a:endParaRPr lang="en-US"/>
        </a:p>
      </dgm:t>
    </dgm:pt>
    <dgm:pt modelId="{5127B6ED-E23D-4D34-97FE-D8BB476A945F}" type="sibTrans" cxnId="{E3406FF8-2B23-402C-947F-6426748DC68A}">
      <dgm:prSet/>
      <dgm:spPr/>
      <dgm:t>
        <a:bodyPr/>
        <a:lstStyle/>
        <a:p>
          <a:endParaRPr lang="en-US"/>
        </a:p>
      </dgm:t>
    </dgm:pt>
    <dgm:pt modelId="{DD3A8B84-23FB-4F8A-BFBD-7A6968D0E55C}">
      <dgm:prSet/>
      <dgm:spPr/>
      <dgm:t>
        <a:bodyPr/>
        <a:lstStyle/>
        <a:p>
          <a:r>
            <a:rPr lang="en-US" dirty="0"/>
            <a:t>Click on Step 1 -&gt; Download</a:t>
          </a:r>
        </a:p>
      </dgm:t>
    </dgm:pt>
    <dgm:pt modelId="{98CE4D2A-B546-4A5D-A2F4-236FB8795DFC}" type="parTrans" cxnId="{5023668D-C098-4570-86F5-5F9786BB32D3}">
      <dgm:prSet/>
      <dgm:spPr/>
      <dgm:t>
        <a:bodyPr/>
        <a:lstStyle/>
        <a:p>
          <a:endParaRPr lang="en-US"/>
        </a:p>
      </dgm:t>
    </dgm:pt>
    <dgm:pt modelId="{F45FFFB0-0569-4E33-97B5-80B604D38270}" type="sibTrans" cxnId="{5023668D-C098-4570-86F5-5F9786BB32D3}">
      <dgm:prSet/>
      <dgm:spPr/>
      <dgm:t>
        <a:bodyPr/>
        <a:lstStyle/>
        <a:p>
          <a:endParaRPr lang="en-US"/>
        </a:p>
      </dgm:t>
    </dgm:pt>
    <dgm:pt modelId="{3C1F4616-D624-44D5-8144-6D7603E6A583}">
      <dgm:prSet/>
      <dgm:spPr/>
      <dgm:t>
        <a:bodyPr/>
        <a:lstStyle/>
        <a:p>
          <a:r>
            <a:rPr lang="en-US" b="1" dirty="0" err="1"/>
            <a:t>wget</a:t>
          </a:r>
          <a:r>
            <a:rPr lang="en-US" b="1" dirty="0"/>
            <a:t> </a:t>
          </a:r>
          <a:r>
            <a:rPr lang="en-US" b="1" dirty="0">
              <a:hlinkClick xmlns:r="http://schemas.openxmlformats.org/officeDocument/2006/relationships" r:id="rId2"/>
            </a:rPr>
            <a:t>https://downloads.apache.org/kafka/2.7.0/kafka_2.13-2.7.0.tgz</a:t>
          </a:r>
          <a:endParaRPr lang="en-US" dirty="0"/>
        </a:p>
      </dgm:t>
    </dgm:pt>
    <dgm:pt modelId="{8DD913A6-6CE5-4151-91E1-C5FAF87878F6}" type="parTrans" cxnId="{F2A2008D-F3F5-47F1-9DFB-57AECFE21CC5}">
      <dgm:prSet/>
      <dgm:spPr/>
      <dgm:t>
        <a:bodyPr/>
        <a:lstStyle/>
        <a:p>
          <a:endParaRPr lang="en-US"/>
        </a:p>
      </dgm:t>
    </dgm:pt>
    <dgm:pt modelId="{3AF69B9D-E9FF-491F-B337-E9DE4337B136}" type="sibTrans" cxnId="{F2A2008D-F3F5-47F1-9DFB-57AECFE21CC5}">
      <dgm:prSet/>
      <dgm:spPr/>
      <dgm:t>
        <a:bodyPr/>
        <a:lstStyle/>
        <a:p>
          <a:endParaRPr lang="en-US"/>
        </a:p>
      </dgm:t>
    </dgm:pt>
    <dgm:pt modelId="{DF223F64-0AC4-4AE2-BFF4-75288E210F37}">
      <dgm:prSet/>
      <dgm:spPr/>
      <dgm:t>
        <a:bodyPr/>
        <a:lstStyle/>
        <a:p>
          <a:r>
            <a:rPr lang="en-US"/>
            <a:t>Copy file to /opt  --if needed</a:t>
          </a:r>
        </a:p>
      </dgm:t>
    </dgm:pt>
    <dgm:pt modelId="{83FC116F-9A90-4321-B229-E17A73806001}" type="parTrans" cxnId="{1D862135-EB13-4A6C-B48F-262AA48D672E}">
      <dgm:prSet/>
      <dgm:spPr/>
      <dgm:t>
        <a:bodyPr/>
        <a:lstStyle/>
        <a:p>
          <a:endParaRPr lang="en-US"/>
        </a:p>
      </dgm:t>
    </dgm:pt>
    <dgm:pt modelId="{94FE8C18-6C92-4B0C-85AC-68E98BB93D6F}" type="sibTrans" cxnId="{1D862135-EB13-4A6C-B48F-262AA48D672E}">
      <dgm:prSet/>
      <dgm:spPr/>
      <dgm:t>
        <a:bodyPr/>
        <a:lstStyle/>
        <a:p>
          <a:endParaRPr lang="en-US"/>
        </a:p>
      </dgm:t>
    </dgm:pt>
    <dgm:pt modelId="{6C9E01A6-2589-42AE-9230-04F33D4AB666}">
      <dgm:prSet/>
      <dgm:spPr/>
      <dgm:t>
        <a:bodyPr/>
        <a:lstStyle/>
        <a:p>
          <a:r>
            <a:rPr lang="en-US" b="1"/>
            <a:t>sudo tar -xvzf kafka_2.13-2.7.0.tgz</a:t>
          </a:r>
          <a:endParaRPr lang="en-US"/>
        </a:p>
      </dgm:t>
    </dgm:pt>
    <dgm:pt modelId="{069732F4-9E1C-495B-99A1-3871DA6FAEA6}" type="parTrans" cxnId="{DFF969F3-C6CD-4754-8832-87360CD315AB}">
      <dgm:prSet/>
      <dgm:spPr/>
      <dgm:t>
        <a:bodyPr/>
        <a:lstStyle/>
        <a:p>
          <a:endParaRPr lang="en-US"/>
        </a:p>
      </dgm:t>
    </dgm:pt>
    <dgm:pt modelId="{53021E23-A5E9-44A9-8833-A21CC72FF743}" type="sibTrans" cxnId="{DFF969F3-C6CD-4754-8832-87360CD315AB}">
      <dgm:prSet/>
      <dgm:spPr/>
      <dgm:t>
        <a:bodyPr/>
        <a:lstStyle/>
        <a:p>
          <a:endParaRPr lang="en-US"/>
        </a:p>
      </dgm:t>
    </dgm:pt>
    <dgm:pt modelId="{99CC78A0-3921-4513-83ED-FF41E9165CF2}" type="pres">
      <dgm:prSet presAssocID="{5F8876F5-C14C-42DC-A17E-95E2A5F11C01}" presName="linear" presStyleCnt="0">
        <dgm:presLayoutVars>
          <dgm:animLvl val="lvl"/>
          <dgm:resizeHandles val="exact"/>
        </dgm:presLayoutVars>
      </dgm:prSet>
      <dgm:spPr/>
    </dgm:pt>
    <dgm:pt modelId="{C35DB611-8898-4189-8DBB-DD9A6E249D76}" type="pres">
      <dgm:prSet presAssocID="{47C00575-E614-43D8-88C7-3A8F8686FDEF}" presName="parentText" presStyleLbl="node1" presStyleIdx="0" presStyleCnt="6">
        <dgm:presLayoutVars>
          <dgm:chMax val="0"/>
          <dgm:bulletEnabled val="1"/>
        </dgm:presLayoutVars>
      </dgm:prSet>
      <dgm:spPr/>
    </dgm:pt>
    <dgm:pt modelId="{0A640CF3-2CEC-4838-BCC6-A8729D3D56BE}" type="pres">
      <dgm:prSet presAssocID="{F11E9E97-A8C1-488F-9DD9-3368F78ADD7D}" presName="spacer" presStyleCnt="0"/>
      <dgm:spPr/>
    </dgm:pt>
    <dgm:pt modelId="{D3810D3F-D949-4BCA-8B33-B8C5ABD0AE06}" type="pres">
      <dgm:prSet presAssocID="{45FF0443-7DD8-4BE6-9FDB-804C6B2C5F65}" presName="parentText" presStyleLbl="node1" presStyleIdx="1" presStyleCnt="6">
        <dgm:presLayoutVars>
          <dgm:chMax val="0"/>
          <dgm:bulletEnabled val="1"/>
        </dgm:presLayoutVars>
      </dgm:prSet>
      <dgm:spPr/>
    </dgm:pt>
    <dgm:pt modelId="{D3B15D72-A3CE-4300-A9E6-1B497F3AA357}" type="pres">
      <dgm:prSet presAssocID="{5127B6ED-E23D-4D34-97FE-D8BB476A945F}" presName="spacer" presStyleCnt="0"/>
      <dgm:spPr/>
    </dgm:pt>
    <dgm:pt modelId="{513F0BBF-6E04-42E0-A80E-DE9AA5339CCA}" type="pres">
      <dgm:prSet presAssocID="{DD3A8B84-23FB-4F8A-BFBD-7A6968D0E55C}" presName="parentText" presStyleLbl="node1" presStyleIdx="2" presStyleCnt="6">
        <dgm:presLayoutVars>
          <dgm:chMax val="0"/>
          <dgm:bulletEnabled val="1"/>
        </dgm:presLayoutVars>
      </dgm:prSet>
      <dgm:spPr/>
    </dgm:pt>
    <dgm:pt modelId="{2460A9C3-6E1E-49B1-9ED8-C4D78A36363E}" type="pres">
      <dgm:prSet presAssocID="{F45FFFB0-0569-4E33-97B5-80B604D38270}" presName="spacer" presStyleCnt="0"/>
      <dgm:spPr/>
    </dgm:pt>
    <dgm:pt modelId="{1A5A891D-1CBF-4E52-8FA9-CC021D4C04AC}" type="pres">
      <dgm:prSet presAssocID="{3C1F4616-D624-44D5-8144-6D7603E6A583}" presName="parentText" presStyleLbl="node1" presStyleIdx="3" presStyleCnt="6">
        <dgm:presLayoutVars>
          <dgm:chMax val="0"/>
          <dgm:bulletEnabled val="1"/>
        </dgm:presLayoutVars>
      </dgm:prSet>
      <dgm:spPr/>
    </dgm:pt>
    <dgm:pt modelId="{2772FDAE-FD72-4250-A66A-AD808B7C9922}" type="pres">
      <dgm:prSet presAssocID="{3AF69B9D-E9FF-491F-B337-E9DE4337B136}" presName="spacer" presStyleCnt="0"/>
      <dgm:spPr/>
    </dgm:pt>
    <dgm:pt modelId="{CA39773E-2AC4-43E2-A3B2-6D6B8EE0C97B}" type="pres">
      <dgm:prSet presAssocID="{DF223F64-0AC4-4AE2-BFF4-75288E210F37}" presName="parentText" presStyleLbl="node1" presStyleIdx="4" presStyleCnt="6">
        <dgm:presLayoutVars>
          <dgm:chMax val="0"/>
          <dgm:bulletEnabled val="1"/>
        </dgm:presLayoutVars>
      </dgm:prSet>
      <dgm:spPr/>
    </dgm:pt>
    <dgm:pt modelId="{D913CE20-ED74-4043-A80E-82102F114A05}" type="pres">
      <dgm:prSet presAssocID="{94FE8C18-6C92-4B0C-85AC-68E98BB93D6F}" presName="spacer" presStyleCnt="0"/>
      <dgm:spPr/>
    </dgm:pt>
    <dgm:pt modelId="{34836DA2-682C-4F96-BCE1-9006997B9B34}" type="pres">
      <dgm:prSet presAssocID="{6C9E01A6-2589-42AE-9230-04F33D4AB666}" presName="parentText" presStyleLbl="node1" presStyleIdx="5" presStyleCnt="6">
        <dgm:presLayoutVars>
          <dgm:chMax val="0"/>
          <dgm:bulletEnabled val="1"/>
        </dgm:presLayoutVars>
      </dgm:prSet>
      <dgm:spPr/>
    </dgm:pt>
  </dgm:ptLst>
  <dgm:cxnLst>
    <dgm:cxn modelId="{07C51003-6969-4256-9F71-8D0A83E6CEAF}" type="presOf" srcId="{6C9E01A6-2589-42AE-9230-04F33D4AB666}" destId="{34836DA2-682C-4F96-BCE1-9006997B9B34}" srcOrd="0" destOrd="0" presId="urn:microsoft.com/office/officeart/2005/8/layout/vList2"/>
    <dgm:cxn modelId="{1D862135-EB13-4A6C-B48F-262AA48D672E}" srcId="{5F8876F5-C14C-42DC-A17E-95E2A5F11C01}" destId="{DF223F64-0AC4-4AE2-BFF4-75288E210F37}" srcOrd="4" destOrd="0" parTransId="{83FC116F-9A90-4321-B229-E17A73806001}" sibTransId="{94FE8C18-6C92-4B0C-85AC-68E98BB93D6F}"/>
    <dgm:cxn modelId="{93955E74-8F64-46B0-B731-76FD3FE3DCA3}" type="presOf" srcId="{5F8876F5-C14C-42DC-A17E-95E2A5F11C01}" destId="{99CC78A0-3921-4513-83ED-FF41E9165CF2}" srcOrd="0" destOrd="0" presId="urn:microsoft.com/office/officeart/2005/8/layout/vList2"/>
    <dgm:cxn modelId="{F2A2008D-F3F5-47F1-9DFB-57AECFE21CC5}" srcId="{5F8876F5-C14C-42DC-A17E-95E2A5F11C01}" destId="{3C1F4616-D624-44D5-8144-6D7603E6A583}" srcOrd="3" destOrd="0" parTransId="{8DD913A6-6CE5-4151-91E1-C5FAF87878F6}" sibTransId="{3AF69B9D-E9FF-491F-B337-E9DE4337B136}"/>
    <dgm:cxn modelId="{5023668D-C098-4570-86F5-5F9786BB32D3}" srcId="{5F8876F5-C14C-42DC-A17E-95E2A5F11C01}" destId="{DD3A8B84-23FB-4F8A-BFBD-7A6968D0E55C}" srcOrd="2" destOrd="0" parTransId="{98CE4D2A-B546-4A5D-A2F4-236FB8795DFC}" sibTransId="{F45FFFB0-0569-4E33-97B5-80B604D38270}"/>
    <dgm:cxn modelId="{687F8B8F-0DE3-4EF8-BDF3-642FBD7CDE34}" type="presOf" srcId="{DF223F64-0AC4-4AE2-BFF4-75288E210F37}" destId="{CA39773E-2AC4-43E2-A3B2-6D6B8EE0C97B}" srcOrd="0" destOrd="0" presId="urn:microsoft.com/office/officeart/2005/8/layout/vList2"/>
    <dgm:cxn modelId="{BD777491-C294-40DC-B276-6CE321E8266C}" type="presOf" srcId="{3C1F4616-D624-44D5-8144-6D7603E6A583}" destId="{1A5A891D-1CBF-4E52-8FA9-CC021D4C04AC}" srcOrd="0" destOrd="0" presId="urn:microsoft.com/office/officeart/2005/8/layout/vList2"/>
    <dgm:cxn modelId="{5A138692-1D3D-41A3-8C4B-4422DAE339AF}" type="presOf" srcId="{47C00575-E614-43D8-88C7-3A8F8686FDEF}" destId="{C35DB611-8898-4189-8DBB-DD9A6E249D76}" srcOrd="0" destOrd="0" presId="urn:microsoft.com/office/officeart/2005/8/layout/vList2"/>
    <dgm:cxn modelId="{5EAA11B9-B82A-4607-BA9D-28BFB1A3B014}" type="presOf" srcId="{DD3A8B84-23FB-4F8A-BFBD-7A6968D0E55C}" destId="{513F0BBF-6E04-42E0-A80E-DE9AA5339CCA}" srcOrd="0" destOrd="0" presId="urn:microsoft.com/office/officeart/2005/8/layout/vList2"/>
    <dgm:cxn modelId="{DFF969F3-C6CD-4754-8832-87360CD315AB}" srcId="{5F8876F5-C14C-42DC-A17E-95E2A5F11C01}" destId="{6C9E01A6-2589-42AE-9230-04F33D4AB666}" srcOrd="5" destOrd="0" parTransId="{069732F4-9E1C-495B-99A1-3871DA6FAEA6}" sibTransId="{53021E23-A5E9-44A9-8833-A21CC72FF743}"/>
    <dgm:cxn modelId="{E3406FF8-2B23-402C-947F-6426748DC68A}" srcId="{5F8876F5-C14C-42DC-A17E-95E2A5F11C01}" destId="{45FF0443-7DD8-4BE6-9FDB-804C6B2C5F65}" srcOrd="1" destOrd="0" parTransId="{893108E5-A262-4D07-ACA8-A738D99E2EC4}" sibTransId="{5127B6ED-E23D-4D34-97FE-D8BB476A945F}"/>
    <dgm:cxn modelId="{B4E37EFB-CC26-4E52-BE41-71984F6E627B}" srcId="{5F8876F5-C14C-42DC-A17E-95E2A5F11C01}" destId="{47C00575-E614-43D8-88C7-3A8F8686FDEF}" srcOrd="0" destOrd="0" parTransId="{D0023444-EC3F-4726-B347-F160314D779A}" sibTransId="{F11E9E97-A8C1-488F-9DD9-3368F78ADD7D}"/>
    <dgm:cxn modelId="{F57E4DFE-FCF0-4D79-96E0-C06A0210A973}" type="presOf" srcId="{45FF0443-7DD8-4BE6-9FDB-804C6B2C5F65}" destId="{D3810D3F-D949-4BCA-8B33-B8C5ABD0AE06}" srcOrd="0" destOrd="0" presId="urn:microsoft.com/office/officeart/2005/8/layout/vList2"/>
    <dgm:cxn modelId="{19C90E39-C864-4D7A-B403-1AD69E7D9969}" type="presParOf" srcId="{99CC78A0-3921-4513-83ED-FF41E9165CF2}" destId="{C35DB611-8898-4189-8DBB-DD9A6E249D76}" srcOrd="0" destOrd="0" presId="urn:microsoft.com/office/officeart/2005/8/layout/vList2"/>
    <dgm:cxn modelId="{F4CFFE5F-5E45-47F0-9FD3-E1D2C226B9CD}" type="presParOf" srcId="{99CC78A0-3921-4513-83ED-FF41E9165CF2}" destId="{0A640CF3-2CEC-4838-BCC6-A8729D3D56BE}" srcOrd="1" destOrd="0" presId="urn:microsoft.com/office/officeart/2005/8/layout/vList2"/>
    <dgm:cxn modelId="{83257A53-9B22-4CD2-9274-9B67FF55E32A}" type="presParOf" srcId="{99CC78A0-3921-4513-83ED-FF41E9165CF2}" destId="{D3810D3F-D949-4BCA-8B33-B8C5ABD0AE06}" srcOrd="2" destOrd="0" presId="urn:microsoft.com/office/officeart/2005/8/layout/vList2"/>
    <dgm:cxn modelId="{C4F1361B-03E1-4035-BEE0-A5F29ECC3F9F}" type="presParOf" srcId="{99CC78A0-3921-4513-83ED-FF41E9165CF2}" destId="{D3B15D72-A3CE-4300-A9E6-1B497F3AA357}" srcOrd="3" destOrd="0" presId="urn:microsoft.com/office/officeart/2005/8/layout/vList2"/>
    <dgm:cxn modelId="{99C2F816-4ADD-43BC-8D03-E3F4877D6A6C}" type="presParOf" srcId="{99CC78A0-3921-4513-83ED-FF41E9165CF2}" destId="{513F0BBF-6E04-42E0-A80E-DE9AA5339CCA}" srcOrd="4" destOrd="0" presId="urn:microsoft.com/office/officeart/2005/8/layout/vList2"/>
    <dgm:cxn modelId="{252551CD-241C-441D-92B9-03789135F74D}" type="presParOf" srcId="{99CC78A0-3921-4513-83ED-FF41E9165CF2}" destId="{2460A9C3-6E1E-49B1-9ED8-C4D78A36363E}" srcOrd="5" destOrd="0" presId="urn:microsoft.com/office/officeart/2005/8/layout/vList2"/>
    <dgm:cxn modelId="{42B2AC3A-27EE-41C2-9793-3A456BE14CC4}" type="presParOf" srcId="{99CC78A0-3921-4513-83ED-FF41E9165CF2}" destId="{1A5A891D-1CBF-4E52-8FA9-CC021D4C04AC}" srcOrd="6" destOrd="0" presId="urn:microsoft.com/office/officeart/2005/8/layout/vList2"/>
    <dgm:cxn modelId="{43F51382-E832-44BA-B24F-AB451DFDC8BE}" type="presParOf" srcId="{99CC78A0-3921-4513-83ED-FF41E9165CF2}" destId="{2772FDAE-FD72-4250-A66A-AD808B7C9922}" srcOrd="7" destOrd="0" presId="urn:microsoft.com/office/officeart/2005/8/layout/vList2"/>
    <dgm:cxn modelId="{E5184331-1A9C-4E2E-906B-AE446DC79330}" type="presParOf" srcId="{99CC78A0-3921-4513-83ED-FF41E9165CF2}" destId="{CA39773E-2AC4-43E2-A3B2-6D6B8EE0C97B}" srcOrd="8" destOrd="0" presId="urn:microsoft.com/office/officeart/2005/8/layout/vList2"/>
    <dgm:cxn modelId="{2EA807DC-2493-47E5-99A7-1A4BD3D222B4}" type="presParOf" srcId="{99CC78A0-3921-4513-83ED-FF41E9165CF2}" destId="{D913CE20-ED74-4043-A80E-82102F114A05}" srcOrd="9" destOrd="0" presId="urn:microsoft.com/office/officeart/2005/8/layout/vList2"/>
    <dgm:cxn modelId="{968FD0B6-E742-4EC5-975D-E9157B12AEB2}" type="presParOf" srcId="{99CC78A0-3921-4513-83ED-FF41E9165CF2}" destId="{34836DA2-682C-4F96-BCE1-9006997B9B3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A6F81-89AB-47AF-807B-3C02F9D0F38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E35D5B-7680-4563-87D6-8458DC58454E}">
      <dgm:prSet/>
      <dgm:spPr/>
      <dgm:t>
        <a:bodyPr/>
        <a:lstStyle/>
        <a:p>
          <a:r>
            <a:rPr lang="en-US" b="1" dirty="0"/>
            <a:t>No Complete Set of Monitoring Tools</a:t>
          </a:r>
          <a:br>
            <a:rPr lang="en-US" dirty="0"/>
          </a:br>
          <a:r>
            <a:rPr lang="en-US" dirty="0"/>
            <a:t>It is seen that it lacks a full set of management and monitoring tools. Hence, enterprise support staff felt anxious or fearful about choosing Kafka and supporting it in the long run.</a:t>
          </a:r>
        </a:p>
      </dgm:t>
    </dgm:pt>
    <dgm:pt modelId="{9ABC9048-6668-47B0-886C-0AEA7E435902}" type="parTrans" cxnId="{B53E9B6E-EE73-4A92-96C8-4689BB195F95}">
      <dgm:prSet/>
      <dgm:spPr/>
      <dgm:t>
        <a:bodyPr/>
        <a:lstStyle/>
        <a:p>
          <a:endParaRPr lang="en-US"/>
        </a:p>
      </dgm:t>
    </dgm:pt>
    <dgm:pt modelId="{AFBAD287-331C-4F53-A7AD-42948FED2110}" type="sibTrans" cxnId="{B53E9B6E-EE73-4A92-96C8-4689BB195F95}">
      <dgm:prSet/>
      <dgm:spPr/>
      <dgm:t>
        <a:bodyPr/>
        <a:lstStyle/>
        <a:p>
          <a:endParaRPr lang="en-US"/>
        </a:p>
      </dgm:t>
    </dgm:pt>
    <dgm:pt modelId="{75AB1483-2D16-4D20-B062-1F947293EFC3}">
      <dgm:prSet/>
      <dgm:spPr/>
      <dgm:t>
        <a:bodyPr/>
        <a:lstStyle/>
        <a:p>
          <a:r>
            <a:rPr lang="en-US" b="1" dirty="0"/>
            <a:t>Issues with Message Tweaking</a:t>
          </a:r>
          <a:br>
            <a:rPr lang="en-US" dirty="0"/>
          </a:br>
          <a:r>
            <a:rPr lang="en-US" dirty="0"/>
            <a:t>As we know, the broker uses certain system calls to deliver messages to the consumer. However, Kafka’s performance reduces significantly if the message needs some tweaking. So, it can perform quite well if the message is unchanged because it uses the capabilities of the system.</a:t>
          </a:r>
        </a:p>
      </dgm:t>
    </dgm:pt>
    <dgm:pt modelId="{8DAE6A3B-724A-47CA-A993-441BAF55A00A}" type="parTrans" cxnId="{838C5D46-1B4D-4662-8A2B-A2A44F1931C0}">
      <dgm:prSet/>
      <dgm:spPr/>
      <dgm:t>
        <a:bodyPr/>
        <a:lstStyle/>
        <a:p>
          <a:endParaRPr lang="en-US"/>
        </a:p>
      </dgm:t>
    </dgm:pt>
    <dgm:pt modelId="{2F9167C1-1632-415B-A71C-7E9BA9A4B58F}" type="sibTrans" cxnId="{838C5D46-1B4D-4662-8A2B-A2A44F1931C0}">
      <dgm:prSet/>
      <dgm:spPr/>
      <dgm:t>
        <a:bodyPr/>
        <a:lstStyle/>
        <a:p>
          <a:endParaRPr lang="en-US"/>
        </a:p>
      </dgm:t>
    </dgm:pt>
    <dgm:pt modelId="{D990F833-63BE-49CA-8556-E9672213ABCB}">
      <dgm:prSet/>
      <dgm:spPr/>
      <dgm:t>
        <a:bodyPr/>
        <a:lstStyle/>
        <a:p>
          <a:r>
            <a:rPr lang="en-US" b="1" dirty="0"/>
            <a:t>Not support wildcard topic selection</a:t>
          </a:r>
          <a:br>
            <a:rPr lang="en-US" dirty="0"/>
          </a:br>
          <a:r>
            <a:rPr lang="en-US" dirty="0"/>
            <a:t>There is an issue that Kafka only matches the exact topic name, that means it does not support wildcard topic selection. Because that makes it incapable of addressing certain use cases.</a:t>
          </a:r>
        </a:p>
      </dgm:t>
    </dgm:pt>
    <dgm:pt modelId="{40F7C88F-B446-4F98-8D00-C0C8F7DEC798}" type="parTrans" cxnId="{2DFE2C97-00FA-464A-8317-789924028AFC}">
      <dgm:prSet/>
      <dgm:spPr/>
      <dgm:t>
        <a:bodyPr/>
        <a:lstStyle/>
        <a:p>
          <a:endParaRPr lang="en-US"/>
        </a:p>
      </dgm:t>
    </dgm:pt>
    <dgm:pt modelId="{99F03B1B-0B17-408D-8522-EC137E11321E}" type="sibTrans" cxnId="{2DFE2C97-00FA-464A-8317-789924028AFC}">
      <dgm:prSet/>
      <dgm:spPr/>
      <dgm:t>
        <a:bodyPr/>
        <a:lstStyle/>
        <a:p>
          <a:endParaRPr lang="en-US"/>
        </a:p>
      </dgm:t>
    </dgm:pt>
    <dgm:pt modelId="{C9405D70-1636-47E0-B649-C405E264A425}">
      <dgm:prSet/>
      <dgm:spPr/>
      <dgm:t>
        <a:bodyPr/>
        <a:lstStyle/>
        <a:p>
          <a:r>
            <a:rPr lang="en-US" b="1" dirty="0"/>
            <a:t>Reduces Performance</a:t>
          </a:r>
          <a:br>
            <a:rPr lang="en-US" dirty="0"/>
          </a:br>
          <a:r>
            <a:rPr lang="en-US" dirty="0"/>
            <a:t>In general, there are no issues with the individual message size. However, the brokers and consumers start compressing these messages as the size increases. Due to this, when decompressed, the node memory gets slowly used. Also, compress happens when the data flow in the pipeline. It affects throughput and also performance.</a:t>
          </a:r>
        </a:p>
      </dgm:t>
    </dgm:pt>
    <dgm:pt modelId="{17EF15B5-5749-4D4F-95A5-ABEC973E3DE9}" type="parTrans" cxnId="{F01DF4FE-E08E-4C49-8451-5F9DE60290D5}">
      <dgm:prSet/>
      <dgm:spPr/>
      <dgm:t>
        <a:bodyPr/>
        <a:lstStyle/>
        <a:p>
          <a:endParaRPr lang="en-US"/>
        </a:p>
      </dgm:t>
    </dgm:pt>
    <dgm:pt modelId="{B3EFBF33-4411-43FF-8CC3-020F81CC858E}" type="sibTrans" cxnId="{F01DF4FE-E08E-4C49-8451-5F9DE60290D5}">
      <dgm:prSet/>
      <dgm:spPr/>
      <dgm:t>
        <a:bodyPr/>
        <a:lstStyle/>
        <a:p>
          <a:endParaRPr lang="en-US"/>
        </a:p>
      </dgm:t>
    </dgm:pt>
    <dgm:pt modelId="{F489A055-1FBC-4E06-ABEA-44D501ED6C07}">
      <dgm:prSet/>
      <dgm:spPr/>
      <dgm:t>
        <a:bodyPr/>
        <a:lstStyle/>
        <a:p>
          <a:r>
            <a:rPr lang="en-US" b="1"/>
            <a:t>Behaves Clumsy</a:t>
          </a:r>
          <a:br>
            <a:rPr lang="en-US"/>
          </a:br>
          <a:r>
            <a:rPr lang="en-US"/>
            <a:t>Sometimes, it starts behaving a bit clumsy and slow, when the number of queues in a Kafka cluster increases.</a:t>
          </a:r>
        </a:p>
      </dgm:t>
    </dgm:pt>
    <dgm:pt modelId="{7EE41EBD-5C79-4759-8815-4D9DA2E9CF95}" type="parTrans" cxnId="{8E2FED23-B279-4AC8-AD0D-27D919E125B5}">
      <dgm:prSet/>
      <dgm:spPr/>
      <dgm:t>
        <a:bodyPr/>
        <a:lstStyle/>
        <a:p>
          <a:endParaRPr lang="en-US"/>
        </a:p>
      </dgm:t>
    </dgm:pt>
    <dgm:pt modelId="{833CF49A-598A-4D6B-BE4D-4485C7B7ECDE}" type="sibTrans" cxnId="{8E2FED23-B279-4AC8-AD0D-27D919E125B5}">
      <dgm:prSet/>
      <dgm:spPr/>
      <dgm:t>
        <a:bodyPr/>
        <a:lstStyle/>
        <a:p>
          <a:endParaRPr lang="en-US"/>
        </a:p>
      </dgm:t>
    </dgm:pt>
    <dgm:pt modelId="{C176190C-6C53-4982-A5F2-086C9B75B0EF}">
      <dgm:prSet/>
      <dgm:spPr/>
      <dgm:t>
        <a:bodyPr/>
        <a:lstStyle/>
        <a:p>
          <a:r>
            <a:rPr lang="en-US" b="1" dirty="0"/>
            <a:t>Lacks some Messaging Paradigms</a:t>
          </a:r>
          <a:br>
            <a:rPr lang="en-US" dirty="0"/>
          </a:br>
          <a:r>
            <a:rPr lang="en-US" dirty="0"/>
            <a:t>Some of the messaging paradigms are missing in Kafka like request/reply, point-to-point queues and so on. Not always but for certain use cases, it sounds problematic.</a:t>
          </a:r>
          <a:br>
            <a:rPr lang="en-US" dirty="0"/>
          </a:br>
          <a:r>
            <a:rPr lang="en-US" dirty="0"/>
            <a:t>So, this was all about the advantages and disadvantages of Kafka.</a:t>
          </a:r>
        </a:p>
      </dgm:t>
    </dgm:pt>
    <dgm:pt modelId="{CD96D52A-A870-40B6-A6AE-53AA1D4E7C56}" type="parTrans" cxnId="{D223CFD1-CE1D-4940-8582-DC9E39388A6E}">
      <dgm:prSet/>
      <dgm:spPr/>
      <dgm:t>
        <a:bodyPr/>
        <a:lstStyle/>
        <a:p>
          <a:endParaRPr lang="en-US"/>
        </a:p>
      </dgm:t>
    </dgm:pt>
    <dgm:pt modelId="{718AE3E6-0914-4B64-8A7F-9DAC3DDF5693}" type="sibTrans" cxnId="{D223CFD1-CE1D-4940-8582-DC9E39388A6E}">
      <dgm:prSet/>
      <dgm:spPr/>
      <dgm:t>
        <a:bodyPr/>
        <a:lstStyle/>
        <a:p>
          <a:endParaRPr lang="en-US"/>
        </a:p>
      </dgm:t>
    </dgm:pt>
    <dgm:pt modelId="{EF8DDCD6-0E0C-40B8-A55A-F2FF66F48FD5}">
      <dgm:prSet/>
      <dgm:spPr/>
      <dgm:t>
        <a:bodyPr/>
        <a:lstStyle/>
        <a:p>
          <a:r>
            <a:rPr lang="en-US" b="1"/>
            <a:t>Lack </a:t>
          </a:r>
          <a:r>
            <a:rPr lang="en-US" b="1" dirty="0"/>
            <a:t>of Pace</a:t>
          </a:r>
          <a:br>
            <a:rPr lang="en-US" dirty="0"/>
          </a:br>
          <a:r>
            <a:rPr lang="en-US" dirty="0"/>
            <a:t>There can be a problem because of the lack of pace, while API’s which are needed by other languages are maintained by different individuals and corporates.</a:t>
          </a:r>
        </a:p>
      </dgm:t>
    </dgm:pt>
    <dgm:pt modelId="{1213C688-C696-41D5-AE97-68D87B51DDD6}" type="parTrans" cxnId="{0F4E4E14-4CFB-4317-B400-5CE6B3BE6D74}">
      <dgm:prSet/>
      <dgm:spPr/>
      <dgm:t>
        <a:bodyPr/>
        <a:lstStyle/>
        <a:p>
          <a:endParaRPr lang="en-AE"/>
        </a:p>
      </dgm:t>
    </dgm:pt>
    <dgm:pt modelId="{9D8DDD6B-2F7B-4EF4-8A1C-347B58D51179}" type="sibTrans" cxnId="{0F4E4E14-4CFB-4317-B400-5CE6B3BE6D74}">
      <dgm:prSet/>
      <dgm:spPr/>
      <dgm:t>
        <a:bodyPr/>
        <a:lstStyle/>
        <a:p>
          <a:endParaRPr lang="en-AE"/>
        </a:p>
      </dgm:t>
    </dgm:pt>
    <dgm:pt modelId="{9597474A-0B6D-4BDD-AE4B-C6D999146D38}" type="pres">
      <dgm:prSet presAssocID="{A5BA6F81-89AB-47AF-807B-3C02F9D0F38D}" presName="linear" presStyleCnt="0">
        <dgm:presLayoutVars>
          <dgm:animLvl val="lvl"/>
          <dgm:resizeHandles val="exact"/>
        </dgm:presLayoutVars>
      </dgm:prSet>
      <dgm:spPr/>
    </dgm:pt>
    <dgm:pt modelId="{329D2A95-6307-43AD-8BD7-9A277C6FD4B3}" type="pres">
      <dgm:prSet presAssocID="{09E35D5B-7680-4563-87D6-8458DC58454E}" presName="parentText" presStyleLbl="node1" presStyleIdx="0" presStyleCnt="7">
        <dgm:presLayoutVars>
          <dgm:chMax val="0"/>
          <dgm:bulletEnabled val="1"/>
        </dgm:presLayoutVars>
      </dgm:prSet>
      <dgm:spPr/>
    </dgm:pt>
    <dgm:pt modelId="{2F34561F-0FD0-4E6F-9192-E9C8F56F68B1}" type="pres">
      <dgm:prSet presAssocID="{AFBAD287-331C-4F53-A7AD-42948FED2110}" presName="spacer" presStyleCnt="0"/>
      <dgm:spPr/>
    </dgm:pt>
    <dgm:pt modelId="{590DE6A8-BCCC-4709-BE2B-B1FF0EB87E56}" type="pres">
      <dgm:prSet presAssocID="{75AB1483-2D16-4D20-B062-1F947293EFC3}" presName="parentText" presStyleLbl="node1" presStyleIdx="1" presStyleCnt="7">
        <dgm:presLayoutVars>
          <dgm:chMax val="0"/>
          <dgm:bulletEnabled val="1"/>
        </dgm:presLayoutVars>
      </dgm:prSet>
      <dgm:spPr/>
    </dgm:pt>
    <dgm:pt modelId="{8BA0C7ED-4645-47FA-BFB0-3F3466410E5C}" type="pres">
      <dgm:prSet presAssocID="{2F9167C1-1632-415B-A71C-7E9BA9A4B58F}" presName="spacer" presStyleCnt="0"/>
      <dgm:spPr/>
    </dgm:pt>
    <dgm:pt modelId="{F958C694-FAE5-4B63-8BC0-311F498E4EE7}" type="pres">
      <dgm:prSet presAssocID="{D990F833-63BE-49CA-8556-E9672213ABCB}" presName="parentText" presStyleLbl="node1" presStyleIdx="2" presStyleCnt="7">
        <dgm:presLayoutVars>
          <dgm:chMax val="0"/>
          <dgm:bulletEnabled val="1"/>
        </dgm:presLayoutVars>
      </dgm:prSet>
      <dgm:spPr/>
    </dgm:pt>
    <dgm:pt modelId="{1E473A44-69CA-407F-98A8-05F6062584C4}" type="pres">
      <dgm:prSet presAssocID="{99F03B1B-0B17-408D-8522-EC137E11321E}" presName="spacer" presStyleCnt="0"/>
      <dgm:spPr/>
    </dgm:pt>
    <dgm:pt modelId="{6A22EA37-ECD2-401F-A194-193A3C14435E}" type="pres">
      <dgm:prSet presAssocID="{EF8DDCD6-0E0C-40B8-A55A-F2FF66F48FD5}" presName="parentText" presStyleLbl="node1" presStyleIdx="3" presStyleCnt="7">
        <dgm:presLayoutVars>
          <dgm:chMax val="0"/>
          <dgm:bulletEnabled val="1"/>
        </dgm:presLayoutVars>
      </dgm:prSet>
      <dgm:spPr/>
    </dgm:pt>
    <dgm:pt modelId="{BE5B0BFF-7353-4DD3-BE37-56615B21DDC6}" type="pres">
      <dgm:prSet presAssocID="{9D8DDD6B-2F7B-4EF4-8A1C-347B58D51179}" presName="spacer" presStyleCnt="0"/>
      <dgm:spPr/>
    </dgm:pt>
    <dgm:pt modelId="{1083F006-102D-4F15-902A-D023C983CD49}" type="pres">
      <dgm:prSet presAssocID="{C9405D70-1636-47E0-B649-C405E264A425}" presName="parentText" presStyleLbl="node1" presStyleIdx="4" presStyleCnt="7">
        <dgm:presLayoutVars>
          <dgm:chMax val="0"/>
          <dgm:bulletEnabled val="1"/>
        </dgm:presLayoutVars>
      </dgm:prSet>
      <dgm:spPr/>
    </dgm:pt>
    <dgm:pt modelId="{39FCF688-05A0-4D80-9ABE-038F289810E5}" type="pres">
      <dgm:prSet presAssocID="{B3EFBF33-4411-43FF-8CC3-020F81CC858E}" presName="spacer" presStyleCnt="0"/>
      <dgm:spPr/>
    </dgm:pt>
    <dgm:pt modelId="{B8755ECB-B56A-4E3B-BBDA-68DADC1027D3}" type="pres">
      <dgm:prSet presAssocID="{F489A055-1FBC-4E06-ABEA-44D501ED6C07}" presName="parentText" presStyleLbl="node1" presStyleIdx="5" presStyleCnt="7">
        <dgm:presLayoutVars>
          <dgm:chMax val="0"/>
          <dgm:bulletEnabled val="1"/>
        </dgm:presLayoutVars>
      </dgm:prSet>
      <dgm:spPr/>
    </dgm:pt>
    <dgm:pt modelId="{EBD0D1FE-D06F-48B4-8826-D48A06691A17}" type="pres">
      <dgm:prSet presAssocID="{833CF49A-598A-4D6B-BE4D-4485C7B7ECDE}" presName="spacer" presStyleCnt="0"/>
      <dgm:spPr/>
    </dgm:pt>
    <dgm:pt modelId="{2C1D2BD0-06A9-40C8-901B-70640A2432FC}" type="pres">
      <dgm:prSet presAssocID="{C176190C-6C53-4982-A5F2-086C9B75B0EF}" presName="parentText" presStyleLbl="node1" presStyleIdx="6" presStyleCnt="7">
        <dgm:presLayoutVars>
          <dgm:chMax val="0"/>
          <dgm:bulletEnabled val="1"/>
        </dgm:presLayoutVars>
      </dgm:prSet>
      <dgm:spPr/>
    </dgm:pt>
  </dgm:ptLst>
  <dgm:cxnLst>
    <dgm:cxn modelId="{01CF7807-2A39-4599-AB6A-AC27D46C96CE}" type="presOf" srcId="{F489A055-1FBC-4E06-ABEA-44D501ED6C07}" destId="{B8755ECB-B56A-4E3B-BBDA-68DADC1027D3}" srcOrd="0" destOrd="0" presId="urn:microsoft.com/office/officeart/2005/8/layout/vList2"/>
    <dgm:cxn modelId="{0F4E4E14-4CFB-4317-B400-5CE6B3BE6D74}" srcId="{A5BA6F81-89AB-47AF-807B-3C02F9D0F38D}" destId="{EF8DDCD6-0E0C-40B8-A55A-F2FF66F48FD5}" srcOrd="3" destOrd="0" parTransId="{1213C688-C696-41D5-AE97-68D87B51DDD6}" sibTransId="{9D8DDD6B-2F7B-4EF4-8A1C-347B58D51179}"/>
    <dgm:cxn modelId="{8E2FED23-B279-4AC8-AD0D-27D919E125B5}" srcId="{A5BA6F81-89AB-47AF-807B-3C02F9D0F38D}" destId="{F489A055-1FBC-4E06-ABEA-44D501ED6C07}" srcOrd="5" destOrd="0" parTransId="{7EE41EBD-5C79-4759-8815-4D9DA2E9CF95}" sibTransId="{833CF49A-598A-4D6B-BE4D-4485C7B7ECDE}"/>
    <dgm:cxn modelId="{AE7A4B26-5616-4370-9F7A-9E1744FEACF6}" type="presOf" srcId="{D990F833-63BE-49CA-8556-E9672213ABCB}" destId="{F958C694-FAE5-4B63-8BC0-311F498E4EE7}" srcOrd="0" destOrd="0" presId="urn:microsoft.com/office/officeart/2005/8/layout/vList2"/>
    <dgm:cxn modelId="{16F0AF27-2C6A-40AD-BB35-2E5CD4E17B5B}" type="presOf" srcId="{A5BA6F81-89AB-47AF-807B-3C02F9D0F38D}" destId="{9597474A-0B6D-4BDD-AE4B-C6D999146D38}" srcOrd="0" destOrd="0" presId="urn:microsoft.com/office/officeart/2005/8/layout/vList2"/>
    <dgm:cxn modelId="{30396B38-A52A-4CE6-82FD-8DED7E651040}" type="presOf" srcId="{EF8DDCD6-0E0C-40B8-A55A-F2FF66F48FD5}" destId="{6A22EA37-ECD2-401F-A194-193A3C14435E}" srcOrd="0" destOrd="0" presId="urn:microsoft.com/office/officeart/2005/8/layout/vList2"/>
    <dgm:cxn modelId="{A3C51D5B-047A-4A55-B693-FA1C5EBDB102}" type="presOf" srcId="{C176190C-6C53-4982-A5F2-086C9B75B0EF}" destId="{2C1D2BD0-06A9-40C8-901B-70640A2432FC}" srcOrd="0" destOrd="0" presId="urn:microsoft.com/office/officeart/2005/8/layout/vList2"/>
    <dgm:cxn modelId="{838C5D46-1B4D-4662-8A2B-A2A44F1931C0}" srcId="{A5BA6F81-89AB-47AF-807B-3C02F9D0F38D}" destId="{75AB1483-2D16-4D20-B062-1F947293EFC3}" srcOrd="1" destOrd="0" parTransId="{8DAE6A3B-724A-47CA-A993-441BAF55A00A}" sibTransId="{2F9167C1-1632-415B-A71C-7E9BA9A4B58F}"/>
    <dgm:cxn modelId="{B53E9B6E-EE73-4A92-96C8-4689BB195F95}" srcId="{A5BA6F81-89AB-47AF-807B-3C02F9D0F38D}" destId="{09E35D5B-7680-4563-87D6-8458DC58454E}" srcOrd="0" destOrd="0" parTransId="{9ABC9048-6668-47B0-886C-0AEA7E435902}" sibTransId="{AFBAD287-331C-4F53-A7AD-42948FED2110}"/>
    <dgm:cxn modelId="{2DFE2C97-00FA-464A-8317-789924028AFC}" srcId="{A5BA6F81-89AB-47AF-807B-3C02F9D0F38D}" destId="{D990F833-63BE-49CA-8556-E9672213ABCB}" srcOrd="2" destOrd="0" parTransId="{40F7C88F-B446-4F98-8D00-C0C8F7DEC798}" sibTransId="{99F03B1B-0B17-408D-8522-EC137E11321E}"/>
    <dgm:cxn modelId="{C78396A0-31B4-4AA2-8708-4EA720BE9B73}" type="presOf" srcId="{C9405D70-1636-47E0-B649-C405E264A425}" destId="{1083F006-102D-4F15-902A-D023C983CD49}" srcOrd="0" destOrd="0" presId="urn:microsoft.com/office/officeart/2005/8/layout/vList2"/>
    <dgm:cxn modelId="{407336C2-4EB4-4360-AC91-9F7831750E59}" type="presOf" srcId="{09E35D5B-7680-4563-87D6-8458DC58454E}" destId="{329D2A95-6307-43AD-8BD7-9A277C6FD4B3}" srcOrd="0" destOrd="0" presId="urn:microsoft.com/office/officeart/2005/8/layout/vList2"/>
    <dgm:cxn modelId="{D223CFD1-CE1D-4940-8582-DC9E39388A6E}" srcId="{A5BA6F81-89AB-47AF-807B-3C02F9D0F38D}" destId="{C176190C-6C53-4982-A5F2-086C9B75B0EF}" srcOrd="6" destOrd="0" parTransId="{CD96D52A-A870-40B6-A6AE-53AA1D4E7C56}" sibTransId="{718AE3E6-0914-4B64-8A7F-9DAC3DDF5693}"/>
    <dgm:cxn modelId="{7ACD0FE8-C793-4EA1-A94F-6C5A1E4B343B}" type="presOf" srcId="{75AB1483-2D16-4D20-B062-1F947293EFC3}" destId="{590DE6A8-BCCC-4709-BE2B-B1FF0EB87E56}" srcOrd="0" destOrd="0" presId="urn:microsoft.com/office/officeart/2005/8/layout/vList2"/>
    <dgm:cxn modelId="{F01DF4FE-E08E-4C49-8451-5F9DE60290D5}" srcId="{A5BA6F81-89AB-47AF-807B-3C02F9D0F38D}" destId="{C9405D70-1636-47E0-B649-C405E264A425}" srcOrd="4" destOrd="0" parTransId="{17EF15B5-5749-4D4F-95A5-ABEC973E3DE9}" sibTransId="{B3EFBF33-4411-43FF-8CC3-020F81CC858E}"/>
    <dgm:cxn modelId="{1536693C-A5C8-4D08-90F1-1AB98F2E660E}" type="presParOf" srcId="{9597474A-0B6D-4BDD-AE4B-C6D999146D38}" destId="{329D2A95-6307-43AD-8BD7-9A277C6FD4B3}" srcOrd="0" destOrd="0" presId="urn:microsoft.com/office/officeart/2005/8/layout/vList2"/>
    <dgm:cxn modelId="{680D5DC3-0392-4F71-BD44-BAE593586DB7}" type="presParOf" srcId="{9597474A-0B6D-4BDD-AE4B-C6D999146D38}" destId="{2F34561F-0FD0-4E6F-9192-E9C8F56F68B1}" srcOrd="1" destOrd="0" presId="urn:microsoft.com/office/officeart/2005/8/layout/vList2"/>
    <dgm:cxn modelId="{FA338317-32A9-4AF9-AC99-D5D9BDEC3923}" type="presParOf" srcId="{9597474A-0B6D-4BDD-AE4B-C6D999146D38}" destId="{590DE6A8-BCCC-4709-BE2B-B1FF0EB87E56}" srcOrd="2" destOrd="0" presId="urn:microsoft.com/office/officeart/2005/8/layout/vList2"/>
    <dgm:cxn modelId="{CD098A4A-BB28-4170-B7D7-DAC0F911A057}" type="presParOf" srcId="{9597474A-0B6D-4BDD-AE4B-C6D999146D38}" destId="{8BA0C7ED-4645-47FA-BFB0-3F3466410E5C}" srcOrd="3" destOrd="0" presId="urn:microsoft.com/office/officeart/2005/8/layout/vList2"/>
    <dgm:cxn modelId="{62C6CC6C-3EB9-4980-977C-2C8D602626A9}" type="presParOf" srcId="{9597474A-0B6D-4BDD-AE4B-C6D999146D38}" destId="{F958C694-FAE5-4B63-8BC0-311F498E4EE7}" srcOrd="4" destOrd="0" presId="urn:microsoft.com/office/officeart/2005/8/layout/vList2"/>
    <dgm:cxn modelId="{AD090F6C-1A02-4005-A902-0102BFB20016}" type="presParOf" srcId="{9597474A-0B6D-4BDD-AE4B-C6D999146D38}" destId="{1E473A44-69CA-407F-98A8-05F6062584C4}" srcOrd="5" destOrd="0" presId="urn:microsoft.com/office/officeart/2005/8/layout/vList2"/>
    <dgm:cxn modelId="{5AE713DE-CA4E-4360-A2D9-CDC3191F15E2}" type="presParOf" srcId="{9597474A-0B6D-4BDD-AE4B-C6D999146D38}" destId="{6A22EA37-ECD2-401F-A194-193A3C14435E}" srcOrd="6" destOrd="0" presId="urn:microsoft.com/office/officeart/2005/8/layout/vList2"/>
    <dgm:cxn modelId="{B2BE8F1E-4695-4A28-A660-90E8C980CAEE}" type="presParOf" srcId="{9597474A-0B6D-4BDD-AE4B-C6D999146D38}" destId="{BE5B0BFF-7353-4DD3-BE37-56615B21DDC6}" srcOrd="7" destOrd="0" presId="urn:microsoft.com/office/officeart/2005/8/layout/vList2"/>
    <dgm:cxn modelId="{98619DCF-144D-4616-88BD-4BDC85C48439}" type="presParOf" srcId="{9597474A-0B6D-4BDD-AE4B-C6D999146D38}" destId="{1083F006-102D-4F15-902A-D023C983CD49}" srcOrd="8" destOrd="0" presId="urn:microsoft.com/office/officeart/2005/8/layout/vList2"/>
    <dgm:cxn modelId="{F94D21A8-F326-4B85-BBA0-02C41CC75A9C}" type="presParOf" srcId="{9597474A-0B6D-4BDD-AE4B-C6D999146D38}" destId="{39FCF688-05A0-4D80-9ABE-038F289810E5}" srcOrd="9" destOrd="0" presId="urn:microsoft.com/office/officeart/2005/8/layout/vList2"/>
    <dgm:cxn modelId="{ED6A6A87-6B3A-4418-9FAB-B0FC3242F184}" type="presParOf" srcId="{9597474A-0B6D-4BDD-AE4B-C6D999146D38}" destId="{B8755ECB-B56A-4E3B-BBDA-68DADC1027D3}" srcOrd="10" destOrd="0" presId="urn:microsoft.com/office/officeart/2005/8/layout/vList2"/>
    <dgm:cxn modelId="{3A86F4A2-0138-4895-8955-A6AB38341E7B}" type="presParOf" srcId="{9597474A-0B6D-4BDD-AE4B-C6D999146D38}" destId="{EBD0D1FE-D06F-48B4-8826-D48A06691A17}" srcOrd="11" destOrd="0" presId="urn:microsoft.com/office/officeart/2005/8/layout/vList2"/>
    <dgm:cxn modelId="{76B9D9E4-C12E-454A-83B6-3A558BA76A1B}" type="presParOf" srcId="{9597474A-0B6D-4BDD-AE4B-C6D999146D38}" destId="{2C1D2BD0-06A9-40C8-901B-70640A2432F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3972F-58CC-45FA-9657-79AFF740DCA2}">
      <dsp:nvSpPr>
        <dsp:cNvPr id="0" name=""/>
        <dsp:cNvSpPr/>
      </dsp:nvSpPr>
      <dsp:spPr>
        <a:xfrm>
          <a:off x="785" y="0"/>
          <a:ext cx="3182540" cy="376089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a:t>New Broker can be added anytime</a:t>
          </a:r>
        </a:p>
      </dsp:txBody>
      <dsp:txXfrm>
        <a:off x="785" y="1504356"/>
        <a:ext cx="3182540" cy="2256534"/>
      </dsp:txXfrm>
    </dsp:sp>
    <dsp:sp modelId="{95D2F6FD-1851-400E-B535-BF44C70EC8CA}">
      <dsp:nvSpPr>
        <dsp:cNvPr id="0" name=""/>
        <dsp:cNvSpPr/>
      </dsp:nvSpPr>
      <dsp:spPr>
        <a:xfrm>
          <a:off x="785" y="0"/>
          <a:ext cx="3182540" cy="1504356"/>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85" y="0"/>
        <a:ext cx="3182540" cy="1504356"/>
      </dsp:txXfrm>
    </dsp:sp>
    <dsp:sp modelId="{B2D086B6-4504-4818-A004-F5938D7E74BB}">
      <dsp:nvSpPr>
        <dsp:cNvPr id="0" name=""/>
        <dsp:cNvSpPr/>
      </dsp:nvSpPr>
      <dsp:spPr>
        <a:xfrm>
          <a:off x="3437929" y="0"/>
          <a:ext cx="3182540" cy="376089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a:t>Increase number of consumers</a:t>
          </a:r>
        </a:p>
      </dsp:txBody>
      <dsp:txXfrm>
        <a:off x="3437929" y="1504356"/>
        <a:ext cx="3182540" cy="2256534"/>
      </dsp:txXfrm>
    </dsp:sp>
    <dsp:sp modelId="{81382BE9-CFFA-41CF-8051-2030ACC1B410}">
      <dsp:nvSpPr>
        <dsp:cNvPr id="0" name=""/>
        <dsp:cNvSpPr/>
      </dsp:nvSpPr>
      <dsp:spPr>
        <a:xfrm>
          <a:off x="3437929" y="0"/>
          <a:ext cx="3182540" cy="1504356"/>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37929" y="0"/>
        <a:ext cx="3182540" cy="1504356"/>
      </dsp:txXfrm>
    </dsp:sp>
    <dsp:sp modelId="{65DAA03B-425F-451B-81C7-B15705C15AD7}">
      <dsp:nvSpPr>
        <dsp:cNvPr id="0" name=""/>
        <dsp:cNvSpPr/>
      </dsp:nvSpPr>
      <dsp:spPr>
        <a:xfrm>
          <a:off x="6875073" y="0"/>
          <a:ext cx="3182540" cy="376089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14364" tIns="0" rIns="314364" bIns="330200" numCol="1" spcCol="1270" anchor="t" anchorCtr="0">
          <a:noAutofit/>
        </a:bodyPr>
        <a:lstStyle/>
        <a:p>
          <a:pPr marL="0" lvl="0" indent="0" algn="l" defTabSz="1155700">
            <a:lnSpc>
              <a:spcPct val="90000"/>
            </a:lnSpc>
            <a:spcBef>
              <a:spcPct val="0"/>
            </a:spcBef>
            <a:spcAft>
              <a:spcPct val="35000"/>
            </a:spcAft>
            <a:buNone/>
          </a:pPr>
          <a:r>
            <a:rPr lang="en-US" sz="2600" kern="1200"/>
            <a:t>Kafka can take 1million requests per second</a:t>
          </a:r>
        </a:p>
      </dsp:txBody>
      <dsp:txXfrm>
        <a:off x="6875073" y="1504356"/>
        <a:ext cx="3182540" cy="2256534"/>
      </dsp:txXfrm>
    </dsp:sp>
    <dsp:sp modelId="{2FAB6512-582D-4EDA-9803-B6CDB8527F5F}">
      <dsp:nvSpPr>
        <dsp:cNvPr id="0" name=""/>
        <dsp:cNvSpPr/>
      </dsp:nvSpPr>
      <dsp:spPr>
        <a:xfrm>
          <a:off x="6875073" y="0"/>
          <a:ext cx="3182540" cy="1504356"/>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14364" tIns="165100" rIns="31436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875073" y="0"/>
        <a:ext cx="3182540" cy="1504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DB611-8898-4189-8DBB-DD9A6E249D76}">
      <dsp:nvSpPr>
        <dsp:cNvPr id="0" name=""/>
        <dsp:cNvSpPr/>
      </dsp:nvSpPr>
      <dsp:spPr>
        <a:xfrm>
          <a:off x="0" y="291900"/>
          <a:ext cx="10058399" cy="47911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Search Keyword : Kafka download</a:t>
          </a:r>
        </a:p>
      </dsp:txBody>
      <dsp:txXfrm>
        <a:off x="23388" y="315288"/>
        <a:ext cx="10011623" cy="432338"/>
      </dsp:txXfrm>
    </dsp:sp>
    <dsp:sp modelId="{D3810D3F-D949-4BCA-8B33-B8C5ABD0AE06}">
      <dsp:nvSpPr>
        <dsp:cNvPr id="0" name=""/>
        <dsp:cNvSpPr/>
      </dsp:nvSpPr>
      <dsp:spPr>
        <a:xfrm>
          <a:off x="0" y="831495"/>
          <a:ext cx="10058399" cy="47911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URL : </a:t>
          </a:r>
          <a:r>
            <a:rPr lang="en-US" sz="2100" kern="1200">
              <a:hlinkClick xmlns:r="http://schemas.openxmlformats.org/officeDocument/2006/relationships" r:id="rId1"/>
            </a:rPr>
            <a:t>https://kafka.apache.org/downloads</a:t>
          </a:r>
          <a:r>
            <a:rPr lang="en-US" sz="2100" kern="1200"/>
            <a:t> - Top Menu - GET STARTED -&gt; QUICK START</a:t>
          </a:r>
        </a:p>
      </dsp:txBody>
      <dsp:txXfrm>
        <a:off x="23388" y="854883"/>
        <a:ext cx="10011623" cy="432338"/>
      </dsp:txXfrm>
    </dsp:sp>
    <dsp:sp modelId="{513F0BBF-6E04-42E0-A80E-DE9AA5339CCA}">
      <dsp:nvSpPr>
        <dsp:cNvPr id="0" name=""/>
        <dsp:cNvSpPr/>
      </dsp:nvSpPr>
      <dsp:spPr>
        <a:xfrm>
          <a:off x="0" y="1371090"/>
          <a:ext cx="10058399" cy="47911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Click on Step 1 -&gt; Download</a:t>
          </a:r>
        </a:p>
      </dsp:txBody>
      <dsp:txXfrm>
        <a:off x="23388" y="1394478"/>
        <a:ext cx="10011623" cy="432338"/>
      </dsp:txXfrm>
    </dsp:sp>
    <dsp:sp modelId="{1A5A891D-1CBF-4E52-8FA9-CC021D4C04AC}">
      <dsp:nvSpPr>
        <dsp:cNvPr id="0" name=""/>
        <dsp:cNvSpPr/>
      </dsp:nvSpPr>
      <dsp:spPr>
        <a:xfrm>
          <a:off x="0" y="1910685"/>
          <a:ext cx="10058399" cy="47911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err="1"/>
            <a:t>wget</a:t>
          </a:r>
          <a:r>
            <a:rPr lang="en-US" sz="2100" b="1" kern="1200" dirty="0"/>
            <a:t> </a:t>
          </a:r>
          <a:r>
            <a:rPr lang="en-US" sz="2100" b="1" kern="1200" dirty="0">
              <a:hlinkClick xmlns:r="http://schemas.openxmlformats.org/officeDocument/2006/relationships" r:id="rId2"/>
            </a:rPr>
            <a:t>https://downloads.apache.org/kafka/2.7.0/kafka_2.13-2.7.0.tgz</a:t>
          </a:r>
          <a:endParaRPr lang="en-US" sz="2100" kern="1200" dirty="0"/>
        </a:p>
      </dsp:txBody>
      <dsp:txXfrm>
        <a:off x="23388" y="1934073"/>
        <a:ext cx="10011623" cy="432338"/>
      </dsp:txXfrm>
    </dsp:sp>
    <dsp:sp modelId="{CA39773E-2AC4-43E2-A3B2-6D6B8EE0C97B}">
      <dsp:nvSpPr>
        <dsp:cNvPr id="0" name=""/>
        <dsp:cNvSpPr/>
      </dsp:nvSpPr>
      <dsp:spPr>
        <a:xfrm>
          <a:off x="0" y="2450280"/>
          <a:ext cx="10058399" cy="47911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Copy file to /opt  --if needed</a:t>
          </a:r>
        </a:p>
      </dsp:txBody>
      <dsp:txXfrm>
        <a:off x="23388" y="2473668"/>
        <a:ext cx="10011623" cy="432338"/>
      </dsp:txXfrm>
    </dsp:sp>
    <dsp:sp modelId="{34836DA2-682C-4F96-BCE1-9006997B9B34}">
      <dsp:nvSpPr>
        <dsp:cNvPr id="0" name=""/>
        <dsp:cNvSpPr/>
      </dsp:nvSpPr>
      <dsp:spPr>
        <a:xfrm>
          <a:off x="0" y="2989875"/>
          <a:ext cx="10058399" cy="47911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sudo tar -xvzf kafka_2.13-2.7.0.tgz</a:t>
          </a:r>
          <a:endParaRPr lang="en-US" sz="2100" kern="1200"/>
        </a:p>
      </dsp:txBody>
      <dsp:txXfrm>
        <a:off x="23388" y="3013263"/>
        <a:ext cx="10011623" cy="4323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D2A95-6307-43AD-8BD7-9A277C6FD4B3}">
      <dsp:nvSpPr>
        <dsp:cNvPr id="0" name=""/>
        <dsp:cNvSpPr/>
      </dsp:nvSpPr>
      <dsp:spPr>
        <a:xfrm>
          <a:off x="0" y="5382"/>
          <a:ext cx="10119359" cy="5791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No Complete Set of Monitoring Tools</a:t>
          </a:r>
          <a:br>
            <a:rPr lang="en-US" sz="1100" kern="1200" dirty="0"/>
          </a:br>
          <a:r>
            <a:rPr lang="en-US" sz="1100" kern="1200" dirty="0"/>
            <a:t>It is seen that it lacks a full set of management and monitoring tools. Hence, enterprise support staff felt anxious or fearful about choosing Kafka and supporting it in the long run.</a:t>
          </a:r>
        </a:p>
      </dsp:txBody>
      <dsp:txXfrm>
        <a:off x="28272" y="33654"/>
        <a:ext cx="10062815" cy="522606"/>
      </dsp:txXfrm>
    </dsp:sp>
    <dsp:sp modelId="{590DE6A8-BCCC-4709-BE2B-B1FF0EB87E56}">
      <dsp:nvSpPr>
        <dsp:cNvPr id="0" name=""/>
        <dsp:cNvSpPr/>
      </dsp:nvSpPr>
      <dsp:spPr>
        <a:xfrm>
          <a:off x="0" y="616212"/>
          <a:ext cx="10119359" cy="5791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Issues with Message Tweaking</a:t>
          </a:r>
          <a:br>
            <a:rPr lang="en-US" sz="1100" kern="1200" dirty="0"/>
          </a:br>
          <a:r>
            <a:rPr lang="en-US" sz="1100" kern="1200" dirty="0"/>
            <a:t>As we know, the broker uses certain system calls to deliver messages to the consumer. However, Kafka’s performance reduces significantly if the message needs some tweaking. So, it can perform quite well if the message is unchanged because it uses the capabilities of the system.</a:t>
          </a:r>
        </a:p>
      </dsp:txBody>
      <dsp:txXfrm>
        <a:off x="28272" y="644484"/>
        <a:ext cx="10062815" cy="522606"/>
      </dsp:txXfrm>
    </dsp:sp>
    <dsp:sp modelId="{F958C694-FAE5-4B63-8BC0-311F498E4EE7}">
      <dsp:nvSpPr>
        <dsp:cNvPr id="0" name=""/>
        <dsp:cNvSpPr/>
      </dsp:nvSpPr>
      <dsp:spPr>
        <a:xfrm>
          <a:off x="0" y="1227043"/>
          <a:ext cx="10119359" cy="5791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Not support wildcard topic selection</a:t>
          </a:r>
          <a:br>
            <a:rPr lang="en-US" sz="1100" kern="1200" dirty="0"/>
          </a:br>
          <a:r>
            <a:rPr lang="en-US" sz="1100" kern="1200" dirty="0"/>
            <a:t>There is an issue that Kafka only matches the exact topic name, that means it does not support wildcard topic selection. Because that makes it incapable of addressing certain use cases.</a:t>
          </a:r>
        </a:p>
      </dsp:txBody>
      <dsp:txXfrm>
        <a:off x="28272" y="1255315"/>
        <a:ext cx="10062815" cy="522606"/>
      </dsp:txXfrm>
    </dsp:sp>
    <dsp:sp modelId="{6A22EA37-ECD2-401F-A194-193A3C14435E}">
      <dsp:nvSpPr>
        <dsp:cNvPr id="0" name=""/>
        <dsp:cNvSpPr/>
      </dsp:nvSpPr>
      <dsp:spPr>
        <a:xfrm>
          <a:off x="0" y="1837873"/>
          <a:ext cx="10119359" cy="5791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Lack </a:t>
          </a:r>
          <a:r>
            <a:rPr lang="en-US" sz="1100" b="1" kern="1200" dirty="0"/>
            <a:t>of Pace</a:t>
          </a:r>
          <a:br>
            <a:rPr lang="en-US" sz="1100" kern="1200" dirty="0"/>
          </a:br>
          <a:r>
            <a:rPr lang="en-US" sz="1100" kern="1200" dirty="0"/>
            <a:t>There can be a problem because of the lack of pace, while API’s which are needed by other languages are maintained by different individuals and corporates.</a:t>
          </a:r>
        </a:p>
      </dsp:txBody>
      <dsp:txXfrm>
        <a:off x="28272" y="1866145"/>
        <a:ext cx="10062815" cy="522606"/>
      </dsp:txXfrm>
    </dsp:sp>
    <dsp:sp modelId="{1083F006-102D-4F15-902A-D023C983CD49}">
      <dsp:nvSpPr>
        <dsp:cNvPr id="0" name=""/>
        <dsp:cNvSpPr/>
      </dsp:nvSpPr>
      <dsp:spPr>
        <a:xfrm>
          <a:off x="0" y="2448702"/>
          <a:ext cx="10119359" cy="5791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Reduces Performance</a:t>
          </a:r>
          <a:br>
            <a:rPr lang="en-US" sz="1100" kern="1200" dirty="0"/>
          </a:br>
          <a:r>
            <a:rPr lang="en-US" sz="1100" kern="1200" dirty="0"/>
            <a:t>In general, there are no issues with the individual message size. However, the brokers and consumers start compressing these messages as the size increases. Due to this, when decompressed, the node memory gets slowly used. Also, compress happens when the data flow in the pipeline. It affects throughput and also performance.</a:t>
          </a:r>
        </a:p>
      </dsp:txBody>
      <dsp:txXfrm>
        <a:off x="28272" y="2476974"/>
        <a:ext cx="10062815" cy="522606"/>
      </dsp:txXfrm>
    </dsp:sp>
    <dsp:sp modelId="{B8755ECB-B56A-4E3B-BBDA-68DADC1027D3}">
      <dsp:nvSpPr>
        <dsp:cNvPr id="0" name=""/>
        <dsp:cNvSpPr/>
      </dsp:nvSpPr>
      <dsp:spPr>
        <a:xfrm>
          <a:off x="0" y="3059532"/>
          <a:ext cx="10119359" cy="5791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Behaves Clumsy</a:t>
          </a:r>
          <a:br>
            <a:rPr lang="en-US" sz="1100" kern="1200"/>
          </a:br>
          <a:r>
            <a:rPr lang="en-US" sz="1100" kern="1200"/>
            <a:t>Sometimes, it starts behaving a bit clumsy and slow, when the number of queues in a Kafka cluster increases.</a:t>
          </a:r>
        </a:p>
      </dsp:txBody>
      <dsp:txXfrm>
        <a:off x="28272" y="3087804"/>
        <a:ext cx="10062815" cy="522606"/>
      </dsp:txXfrm>
    </dsp:sp>
    <dsp:sp modelId="{2C1D2BD0-06A9-40C8-901B-70640A2432FC}">
      <dsp:nvSpPr>
        <dsp:cNvPr id="0" name=""/>
        <dsp:cNvSpPr/>
      </dsp:nvSpPr>
      <dsp:spPr>
        <a:xfrm>
          <a:off x="0" y="3670363"/>
          <a:ext cx="10119359" cy="57915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t>Lacks some Messaging Paradigms</a:t>
          </a:r>
          <a:br>
            <a:rPr lang="en-US" sz="1100" kern="1200" dirty="0"/>
          </a:br>
          <a:r>
            <a:rPr lang="en-US" sz="1100" kern="1200" dirty="0"/>
            <a:t>Some of the messaging paradigms are missing in Kafka like request/reply, point-to-point queues and so on. Not always but for certain use cases, it sounds problematic.</a:t>
          </a:r>
          <a:br>
            <a:rPr lang="en-US" sz="1100" kern="1200" dirty="0"/>
          </a:br>
          <a:r>
            <a:rPr lang="en-US" sz="1100" kern="1200" dirty="0"/>
            <a:t>So, this was all about the advantages and disadvantages of Kafka.</a:t>
          </a:r>
        </a:p>
      </dsp:txBody>
      <dsp:txXfrm>
        <a:off x="28272" y="3698635"/>
        <a:ext cx="10062815" cy="52260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BB956F-915C-4E57-A2BE-BD5D7E5DE1F4}" type="datetimeFigureOut">
              <a:rPr lang="en-AE" smtClean="0"/>
              <a:t>24/03/2021</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95AD8-4901-485C-8276-E4E382288B34}" type="slidenum">
              <a:rPr lang="en-AE" smtClean="0"/>
              <a:t>‹#›</a:t>
            </a:fld>
            <a:endParaRPr lang="en-AE"/>
          </a:p>
        </p:txBody>
      </p:sp>
    </p:spTree>
    <p:extLst>
      <p:ext uri="{BB962C8B-B14F-4D97-AF65-F5344CB8AC3E}">
        <p14:creationId xmlns:p14="http://schemas.microsoft.com/office/powerpoint/2010/main" val="4075309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3ABB02FB-6D46-49A1-AAB6-89C6C80B6EC5}" type="datetime1">
              <a:rPr lang="en-US" smtClean="0"/>
              <a:t>3/24/2021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9BB72DF9-0163-489A-8CDC-61410A4F5A9F}" type="datetime1">
              <a:rPr lang="en-US" smtClean="0"/>
              <a:t>3/24/2021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4AA0ABC8-194B-46E2-B5A5-E579AF50BD14}" type="datetime1">
              <a:rPr lang="en-US" smtClean="0"/>
              <a:t>3/24/2021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3F5664BC-39FB-4FB5-8D97-A17EFFC37915}" type="datetime1">
              <a:rPr lang="en-US" smtClean="0"/>
              <a:t>3/24/2021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F283321A-C5D0-4854-A60C-E4D51194B17E}" type="datetime1">
              <a:rPr lang="en-US" smtClean="0"/>
              <a:t>3/24/2021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11DB1E0B-BF0E-4AAD-A850-63A085A4D4D2}" type="datetime1">
              <a:rPr lang="en-US" smtClean="0"/>
              <a:t>3/24/2021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8AB179D-103D-435B-B93E-14A83F6DABC4}" type="datetime1">
              <a:rPr lang="en-US" smtClean="0"/>
              <a:t>3/24/2021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C9B903F9-DA4F-4D9F-A9B6-8F137ABAD976}" type="datetime1">
              <a:rPr lang="en-US" smtClean="0"/>
              <a:t>3/24/2021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083A6E5D-4E86-47CB-87A5-742636841D6D}" type="datetime1">
              <a:rPr lang="en-US" smtClean="0"/>
              <a:t>3/24/2021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1EA16FBC-14E3-4746-91B2-7DF74EB16524}" type="datetime1">
              <a:rPr lang="en-US" smtClean="0"/>
              <a:t>3/24/2021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81193856-738B-40DA-A11D-077D1011A6B8}" type="datetime1">
              <a:rPr lang="en-US" smtClean="0"/>
              <a:t>3/24/2021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2F01A897-4C76-49B1-AD61-F40FC58F6F24}" type="datetime1">
              <a:rPr lang="en-US" smtClean="0"/>
              <a:t>3/24/2021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meenhashir/kafka/tree/master/workspace/kafka-app-demo/venv"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github.com/ameenhashir/kafka/blob/master/workspace/kafka-app-demo/venv/producer_single_partition.py" TargetMode="External"/><Relationship Id="rId5" Type="http://schemas.openxmlformats.org/officeDocument/2006/relationships/hyperlink" Target="https://github.com/ameenhashir/kafka/blob/master/workspace/kafka-app-demo/venv/producer.py" TargetMode="External"/><Relationship Id="rId4" Type="http://schemas.openxmlformats.org/officeDocument/2006/relationships/hyperlink" Target="https://github.com/ameenhashir/kafka/blob/master/workspace/kafka-app-demo/venv/data.p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meenhashir/kafka/tree/master/workspace/kafka-app-demo/venv" TargetMode="External"/><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s://github.com/ameenhashir/kafka/blob/master/workspace/kafka-app-demo/venv/consumer.p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xiouigXHqdE&amp;list=PL2UmzTIzxgL7Bq-mW--vtsM2YFF9GqhVB&amp;index=5" TargetMode="External"/><Relationship Id="rId2" Type="http://schemas.openxmlformats.org/officeDocument/2006/relationships/hyperlink" Target="https://github.com/ameenhashir/kafka/tree/master/workspace/RealTimeBusCoordinateMap" TargetMode="External"/><Relationship Id="rId1" Type="http://schemas.openxmlformats.org/officeDocument/2006/relationships/slideLayout" Target="../slideLayouts/slideLayout2.xml"/><Relationship Id="rId5" Type="http://schemas.openxmlformats.org/officeDocument/2006/relationships/hyperlink" Target="https://leafletjs.com/" TargetMode="External"/><Relationship Id="rId4" Type="http://schemas.openxmlformats.org/officeDocument/2006/relationships/hyperlink" Target="https://geojson.io/#map=2/20.0/0.0"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6943218" y="1630544"/>
            <a:ext cx="6253317" cy="1704618"/>
          </a:xfrm>
        </p:spPr>
        <p:txBody>
          <a:bodyPr>
            <a:normAutofit/>
          </a:bodyPr>
          <a:lstStyle/>
          <a:p>
            <a:r>
              <a:rPr lang="en-US" sz="1800" dirty="0"/>
              <a:t>Apache </a:t>
            </a:r>
            <a:br>
              <a:rPr lang="en-US" sz="6000" dirty="0"/>
            </a:br>
            <a:r>
              <a:rPr lang="en-US" dirty="0"/>
              <a:t>Kafka</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latin typeface="Aparajita" panose="020B0502040204020203" pitchFamily="18" charset="0"/>
                <a:cs typeface="Aparajita" panose="020B0502040204020203" pitchFamily="18" charset="0"/>
              </a:rPr>
              <a:t>an open-source distributed event streaming platform</a:t>
            </a:r>
            <a:endParaRPr lang="en-US" sz="2400" dirty="0">
              <a:solidFill>
                <a:schemeClr val="tx1">
                  <a:lumMod val="85000"/>
                  <a:lumOff val="15000"/>
                </a:schemeClr>
              </a:solidFill>
              <a:latin typeface="Aparajita" panose="020B0502040204020203" pitchFamily="18" charset="0"/>
              <a:cs typeface="Aparajita" panose="020B0502040204020203" pitchFamily="18" charset="0"/>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Apache Kafka - Wikidata">
            <a:extLst>
              <a:ext uri="{FF2B5EF4-FFF2-40B4-BE49-F238E27FC236}">
                <a16:creationId xmlns:a16="http://schemas.microsoft.com/office/drawing/2014/main" id="{CDAE109A-CC60-4B93-9BC3-AD32AC031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6646" y="1307593"/>
            <a:ext cx="1858708" cy="30175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19AF6C8-855C-4C2A-B92F-A088F8D4AC94}"/>
              </a:ext>
            </a:extLst>
          </p:cNvPr>
          <p:cNvSpPr>
            <a:spLocks noGrp="1"/>
          </p:cNvSpPr>
          <p:nvPr>
            <p:ph type="sldNum" sz="quarter" idx="12"/>
          </p:nvPr>
        </p:nvSpPr>
        <p:spPr/>
        <p:txBody>
          <a:bodyPr/>
          <a:lstStyle/>
          <a:p>
            <a:fld id="{3A98EE3D-8CD1-4C3F-BD1C-C98C9596463C}" type="slidenum">
              <a:rPr lang="en-US" smtClean="0"/>
              <a:t>1</a:t>
            </a:fld>
            <a:endParaRPr lang="en-US" dirty="0"/>
          </a:p>
        </p:txBody>
      </p:sp>
      <p:sp>
        <p:nvSpPr>
          <p:cNvPr id="6" name="TextBox 5">
            <a:extLst>
              <a:ext uri="{FF2B5EF4-FFF2-40B4-BE49-F238E27FC236}">
                <a16:creationId xmlns:a16="http://schemas.microsoft.com/office/drawing/2014/main" id="{9142F3C4-F6D3-42D9-8082-44DA5F075852}"/>
              </a:ext>
            </a:extLst>
          </p:cNvPr>
          <p:cNvSpPr txBox="1"/>
          <p:nvPr/>
        </p:nvSpPr>
        <p:spPr>
          <a:xfrm>
            <a:off x="9303324" y="6077506"/>
            <a:ext cx="2909514" cy="369332"/>
          </a:xfrm>
          <a:prstGeom prst="rect">
            <a:avLst/>
          </a:prstGeom>
          <a:noFill/>
        </p:spPr>
        <p:txBody>
          <a:bodyPr wrap="none" rtlCol="0">
            <a:spAutoFit/>
          </a:bodyPr>
          <a:lstStyle/>
          <a:p>
            <a:r>
              <a:rPr lang="en-US" dirty="0"/>
              <a:t>Prepared by </a:t>
            </a:r>
            <a:r>
              <a:rPr lang="en-US" b="1" dirty="0">
                <a:latin typeface="Cambria" panose="02040503050406030204" pitchFamily="18" charset="0"/>
                <a:ea typeface="Cambria" panose="02040503050406030204" pitchFamily="18" charset="0"/>
              </a:rPr>
              <a:t>Ameen Hashir</a:t>
            </a:r>
            <a:endParaRPr lang="en-AE" b="1"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B658B889-3C49-4D94-B244-34795A85BE7D}"/>
              </a:ext>
            </a:extLst>
          </p:cNvPr>
          <p:cNvSpPr txBox="1"/>
          <p:nvPr/>
        </p:nvSpPr>
        <p:spPr>
          <a:xfrm>
            <a:off x="10107582" y="6343954"/>
            <a:ext cx="2105256" cy="369332"/>
          </a:xfrm>
          <a:prstGeom prst="rect">
            <a:avLst/>
          </a:prstGeom>
          <a:noFill/>
        </p:spPr>
        <p:txBody>
          <a:bodyPr wrap="none" rtlCol="0">
            <a:spAutoFit/>
          </a:bodyPr>
          <a:lstStyle/>
          <a:p>
            <a:r>
              <a:rPr lang="en-US" dirty="0"/>
              <a:t>Date : 24 Mar 2021</a:t>
            </a:r>
            <a:endParaRPr lang="en-AE"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553F-95B3-4B3C-9C48-D2F7B97E9232}"/>
              </a:ext>
            </a:extLst>
          </p:cNvPr>
          <p:cNvSpPr>
            <a:spLocks noGrp="1"/>
          </p:cNvSpPr>
          <p:nvPr>
            <p:ph type="title"/>
          </p:nvPr>
        </p:nvSpPr>
        <p:spPr>
          <a:xfrm>
            <a:off x="1097280" y="286603"/>
            <a:ext cx="10058400" cy="1450757"/>
          </a:xfrm>
        </p:spPr>
        <p:txBody>
          <a:bodyPr anchor="b">
            <a:normAutofit/>
          </a:bodyPr>
          <a:lstStyle/>
          <a:p>
            <a:r>
              <a:rPr lang="en-US" b="1" dirty="0"/>
              <a:t>Kafka Topic</a:t>
            </a:r>
            <a:endParaRPr lang="en-AE" dirty="0"/>
          </a:p>
        </p:txBody>
      </p:sp>
      <p:sp>
        <p:nvSpPr>
          <p:cNvPr id="70" name="Content Placeholder 3">
            <a:extLst>
              <a:ext uri="{FF2B5EF4-FFF2-40B4-BE49-F238E27FC236}">
                <a16:creationId xmlns:a16="http://schemas.microsoft.com/office/drawing/2014/main" id="{EA826062-41BC-45C8-BB03-3B53DEE2EE08}"/>
              </a:ext>
            </a:extLst>
          </p:cNvPr>
          <p:cNvSpPr>
            <a:spLocks noGrp="1"/>
          </p:cNvSpPr>
          <p:nvPr>
            <p:ph sz="half" idx="1"/>
          </p:nvPr>
        </p:nvSpPr>
        <p:spPr>
          <a:xfrm>
            <a:off x="1097280" y="2120900"/>
            <a:ext cx="4639736" cy="3748193"/>
          </a:xfrm>
        </p:spPr>
        <p:txBody>
          <a:bodyPr>
            <a:normAutofit/>
          </a:bodyPr>
          <a:lstStyle/>
          <a:p>
            <a:pPr fontAlgn="ctr"/>
            <a:r>
              <a:rPr lang="en-US" dirty="0"/>
              <a:t>Topic is Kafka component where producers are connected</a:t>
            </a:r>
          </a:p>
          <a:p>
            <a:pPr fontAlgn="ctr"/>
            <a:r>
              <a:rPr lang="en-US" dirty="0"/>
              <a:t>Producer publish messages in Kafka topic</a:t>
            </a:r>
          </a:p>
          <a:p>
            <a:pPr fontAlgn="ctr"/>
            <a:r>
              <a:rPr lang="en-US" dirty="0"/>
              <a:t>Topic in Kafka is multi subscriber</a:t>
            </a:r>
          </a:p>
          <a:p>
            <a:pPr fontAlgn="ctr"/>
            <a:r>
              <a:rPr lang="en-US" dirty="0"/>
              <a:t>Topic is a logical Entity</a:t>
            </a:r>
          </a:p>
        </p:txBody>
      </p:sp>
      <p:pic>
        <p:nvPicPr>
          <p:cNvPr id="2049" name="Picture 1" descr="Machine generated alternative text:&#10;Topic 1 &#10;Kafka Server ">
            <a:extLst>
              <a:ext uri="{FF2B5EF4-FFF2-40B4-BE49-F238E27FC236}">
                <a16:creationId xmlns:a16="http://schemas.microsoft.com/office/drawing/2014/main" id="{ED77C7FD-AADA-453B-A224-464EE22A2C1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515944" y="2800265"/>
            <a:ext cx="4639736" cy="238946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AE6AF50-F154-4297-85EC-5CF9D3F6E8BB}"/>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88963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7F8C23-9800-4B42-A05E-C85639A93302}"/>
              </a:ext>
            </a:extLst>
          </p:cNvPr>
          <p:cNvPicPr>
            <a:picLocks noChangeAspect="1"/>
          </p:cNvPicPr>
          <p:nvPr/>
        </p:nvPicPr>
        <p:blipFill>
          <a:blip r:embed="rId2"/>
          <a:stretch>
            <a:fillRect/>
          </a:stretch>
        </p:blipFill>
        <p:spPr>
          <a:xfrm>
            <a:off x="3344732" y="2540778"/>
            <a:ext cx="8562975" cy="3857625"/>
          </a:xfrm>
          <a:prstGeom prst="rect">
            <a:avLst/>
          </a:prstGeom>
        </p:spPr>
      </p:pic>
      <p:sp>
        <p:nvSpPr>
          <p:cNvPr id="2" name="Title 1">
            <a:extLst>
              <a:ext uri="{FF2B5EF4-FFF2-40B4-BE49-F238E27FC236}">
                <a16:creationId xmlns:a16="http://schemas.microsoft.com/office/drawing/2014/main" id="{03497D1C-D9C9-4FE5-BE53-4562CD618F10}"/>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b="0" i="0" kern="1200" spc="-50" baseline="0">
                <a:latin typeface="+mj-lt"/>
                <a:ea typeface="+mj-ea"/>
                <a:cs typeface="+mj-cs"/>
              </a:rPr>
              <a:t>Kafka Topic in Cluster</a:t>
            </a:r>
          </a:p>
        </p:txBody>
      </p:sp>
      <p:sp>
        <p:nvSpPr>
          <p:cNvPr id="5" name="Rectangle 4">
            <a:extLst>
              <a:ext uri="{FF2B5EF4-FFF2-40B4-BE49-F238E27FC236}">
                <a16:creationId xmlns:a16="http://schemas.microsoft.com/office/drawing/2014/main" id="{A5D465BE-934E-4CBA-80A5-B92CB46E600A}"/>
              </a:ext>
            </a:extLst>
          </p:cNvPr>
          <p:cNvSpPr/>
          <p:nvPr/>
        </p:nvSpPr>
        <p:spPr>
          <a:xfrm>
            <a:off x="1097280" y="2120900"/>
            <a:ext cx="4639736" cy="3748193"/>
          </a:xfrm>
          <a:prstGeom prst="rect">
            <a:avLst/>
          </a:prstGeom>
        </p:spPr>
        <p:txBody>
          <a:bodyPr vert="horz" lIns="0" tIns="45720" rIns="0" bIns="45720" rtlCol="0">
            <a:normAutofit/>
          </a:bodyPr>
          <a:lstStyle/>
          <a:p>
            <a:pPr fontAlgn="ctr">
              <a:spcAft>
                <a:spcPts val="600"/>
              </a:spcAft>
              <a:buClr>
                <a:schemeClr val="accent1"/>
              </a:buClr>
              <a:buSzPct val="100000"/>
              <a:buFont typeface="Calibri" panose="020F0502020204030204" pitchFamily="34" charset="0"/>
            </a:pPr>
            <a:r>
              <a:rPr lang="en-US" sz="1900" dirty="0">
                <a:solidFill>
                  <a:schemeClr val="tx1">
                    <a:lumMod val="75000"/>
                    <a:lumOff val="25000"/>
                  </a:schemeClr>
                </a:solidFill>
              </a:rPr>
              <a:t>In Kafka cluster each Topic is present in every cluster node</a:t>
            </a:r>
            <a:endParaRPr lang="en-US" sz="1900" dirty="0">
              <a:solidFill>
                <a:schemeClr val="tx1">
                  <a:lumMod val="75000"/>
                  <a:lumOff val="25000"/>
                </a:schemeClr>
              </a:solidFill>
              <a:effectLst/>
            </a:endParaRPr>
          </a:p>
        </p:txBody>
      </p:sp>
      <p:sp>
        <p:nvSpPr>
          <p:cNvPr id="8" name="Slide Number Placeholder 7">
            <a:extLst>
              <a:ext uri="{FF2B5EF4-FFF2-40B4-BE49-F238E27FC236}">
                <a16:creationId xmlns:a16="http://schemas.microsoft.com/office/drawing/2014/main" id="{9CE1273E-1F04-4F8D-BB38-5A706D403261}"/>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3954641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Partition offset &#10;234 •567 &#10;Partition Number ">
            <a:extLst>
              <a:ext uri="{FF2B5EF4-FFF2-40B4-BE49-F238E27FC236}">
                <a16:creationId xmlns:a16="http://schemas.microsoft.com/office/drawing/2014/main" id="{C04659B6-C99B-40AD-ABE4-23AA1BD83ED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653238" y="2288851"/>
            <a:ext cx="6286213" cy="29702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5F1ED8-0F52-4F97-A8FB-240B48B2A3E4}"/>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b="1" i="0" kern="1200" spc="-50" baseline="0">
                <a:latin typeface="+mj-lt"/>
                <a:ea typeface="+mj-ea"/>
                <a:cs typeface="+mj-cs"/>
              </a:rPr>
              <a:t>Kafka Topic Partition</a:t>
            </a:r>
            <a:endParaRPr lang="en-US" i="0" kern="1200" spc="-50" baseline="0">
              <a:latin typeface="+mj-lt"/>
              <a:ea typeface="+mj-ea"/>
              <a:cs typeface="+mj-cs"/>
            </a:endParaRPr>
          </a:p>
        </p:txBody>
      </p:sp>
      <p:sp>
        <p:nvSpPr>
          <p:cNvPr id="5" name="Rectangle 4">
            <a:extLst>
              <a:ext uri="{FF2B5EF4-FFF2-40B4-BE49-F238E27FC236}">
                <a16:creationId xmlns:a16="http://schemas.microsoft.com/office/drawing/2014/main" id="{FB5DD0B8-D056-4C25-AB61-C62D5C0C1C8C}"/>
              </a:ext>
            </a:extLst>
          </p:cNvPr>
          <p:cNvSpPr/>
          <p:nvPr/>
        </p:nvSpPr>
        <p:spPr>
          <a:xfrm>
            <a:off x="1097280" y="2120900"/>
            <a:ext cx="4639736" cy="3748193"/>
          </a:xfrm>
          <a:prstGeom prst="rect">
            <a:avLst/>
          </a:prstGeom>
        </p:spPr>
        <p:txBody>
          <a:bodyPr vert="horz" lIns="0" tIns="45720" rIns="0" bIns="45720" rtlCol="0">
            <a:normAutofit/>
          </a:bodyPr>
          <a:lstStyle/>
          <a:p>
            <a:pPr marL="685800" indent="-342900" fontAlgn="ctr">
              <a:spcAft>
                <a:spcPts val="600"/>
              </a:spcAft>
              <a:buFont typeface="Wingdings" panose="05000000000000000000" pitchFamily="2" charset="2"/>
              <a:buChar char="q"/>
            </a:pPr>
            <a:r>
              <a:rPr lang="en-US" sz="1900" dirty="0">
                <a:solidFill>
                  <a:schemeClr val="tx1">
                    <a:lumMod val="75000"/>
                    <a:lumOff val="25000"/>
                  </a:schemeClr>
                </a:solidFill>
              </a:rPr>
              <a:t>Kafka topic is divided into multiple parts called partition</a:t>
            </a:r>
          </a:p>
          <a:p>
            <a:pPr marL="685800" indent="-342900" fontAlgn="ctr">
              <a:spcAft>
                <a:spcPts val="600"/>
              </a:spcAft>
              <a:buFont typeface="Wingdings" panose="05000000000000000000" pitchFamily="2" charset="2"/>
              <a:buChar char="q"/>
            </a:pPr>
            <a:r>
              <a:rPr lang="en-US" sz="1900" dirty="0">
                <a:solidFill>
                  <a:schemeClr val="tx1">
                    <a:lumMod val="75000"/>
                    <a:lumOff val="25000"/>
                  </a:schemeClr>
                </a:solidFill>
              </a:rPr>
              <a:t>A partition is a linear data structure , like array</a:t>
            </a:r>
          </a:p>
          <a:p>
            <a:pPr marL="685800" indent="-342900" fontAlgn="ctr">
              <a:spcAft>
                <a:spcPts val="600"/>
              </a:spcAft>
              <a:buFont typeface="Wingdings" panose="05000000000000000000" pitchFamily="2" charset="2"/>
              <a:buChar char="q"/>
            </a:pPr>
            <a:r>
              <a:rPr lang="en-US" sz="1900" dirty="0">
                <a:solidFill>
                  <a:schemeClr val="tx1">
                    <a:lumMod val="75000"/>
                    <a:lumOff val="25000"/>
                  </a:schemeClr>
                </a:solidFill>
              </a:rPr>
              <a:t>Messages are published to topic partition</a:t>
            </a:r>
          </a:p>
          <a:p>
            <a:pPr marL="685800" indent="-342900" fontAlgn="ctr">
              <a:spcAft>
                <a:spcPts val="600"/>
              </a:spcAft>
              <a:buFont typeface="Wingdings" panose="05000000000000000000" pitchFamily="2" charset="2"/>
              <a:buChar char="q"/>
            </a:pPr>
            <a:r>
              <a:rPr lang="en-US" sz="1900" dirty="0">
                <a:solidFill>
                  <a:schemeClr val="tx1">
                    <a:lumMod val="75000"/>
                    <a:lumOff val="25000"/>
                  </a:schemeClr>
                </a:solidFill>
              </a:rPr>
              <a:t>Every partition has a partition number [ starts with 0 ]</a:t>
            </a:r>
          </a:p>
          <a:p>
            <a:pPr marL="685800" indent="-342900" fontAlgn="ctr">
              <a:spcAft>
                <a:spcPts val="600"/>
              </a:spcAft>
              <a:buFont typeface="Wingdings" panose="05000000000000000000" pitchFamily="2" charset="2"/>
              <a:buChar char="q"/>
            </a:pPr>
            <a:r>
              <a:rPr lang="en-US" sz="1900" dirty="0">
                <a:solidFill>
                  <a:schemeClr val="tx1">
                    <a:lumMod val="75000"/>
                    <a:lumOff val="25000"/>
                  </a:schemeClr>
                </a:solidFill>
              </a:rPr>
              <a:t>Has an increasing index called offset.</a:t>
            </a:r>
          </a:p>
          <a:p>
            <a:pPr marL="685800" indent="-342900" fontAlgn="ctr">
              <a:spcAft>
                <a:spcPts val="600"/>
              </a:spcAft>
              <a:buFont typeface="Wingdings" panose="05000000000000000000" pitchFamily="2" charset="2"/>
              <a:buChar char="q"/>
            </a:pPr>
            <a:r>
              <a:rPr lang="en-US" sz="1900" dirty="0">
                <a:solidFill>
                  <a:schemeClr val="tx1">
                    <a:lumMod val="75000"/>
                    <a:lumOff val="25000"/>
                  </a:schemeClr>
                </a:solidFill>
              </a:rPr>
              <a:t>New messages are always push to partition end , partition is immutable</a:t>
            </a:r>
            <a:endParaRPr lang="en-US" sz="1900" dirty="0">
              <a:solidFill>
                <a:schemeClr val="tx1">
                  <a:lumMod val="75000"/>
                  <a:lumOff val="25000"/>
                </a:schemeClr>
              </a:solidFill>
              <a:effectLst/>
            </a:endParaRPr>
          </a:p>
        </p:txBody>
      </p:sp>
      <p:sp>
        <p:nvSpPr>
          <p:cNvPr id="6" name="Slide Number Placeholder 5">
            <a:extLst>
              <a:ext uri="{FF2B5EF4-FFF2-40B4-BE49-F238E27FC236}">
                <a16:creationId xmlns:a16="http://schemas.microsoft.com/office/drawing/2014/main" id="{CD54B6DF-DF09-4B38-9EE1-00E5B7FC5E16}"/>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37885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0687D88-58CB-40C5-9DED-DFFB46F6526A}"/>
              </a:ext>
            </a:extLst>
          </p:cNvPr>
          <p:cNvSpPr>
            <a:spLocks noGrp="1"/>
          </p:cNvSpPr>
          <p:nvPr>
            <p:ph type="title"/>
          </p:nvPr>
        </p:nvSpPr>
        <p:spPr>
          <a:xfrm>
            <a:off x="1097280" y="286603"/>
            <a:ext cx="10058400" cy="1450757"/>
          </a:xfrm>
        </p:spPr>
        <p:txBody>
          <a:bodyPr anchor="b">
            <a:normAutofit/>
          </a:bodyPr>
          <a:lstStyle/>
          <a:p>
            <a:r>
              <a:rPr lang="en-US" dirty="0"/>
              <a:t>Multiple Partitions</a:t>
            </a:r>
          </a:p>
        </p:txBody>
      </p:sp>
      <p:pic>
        <p:nvPicPr>
          <p:cNvPr id="5" name="Picture 4">
            <a:extLst>
              <a:ext uri="{FF2B5EF4-FFF2-40B4-BE49-F238E27FC236}">
                <a16:creationId xmlns:a16="http://schemas.microsoft.com/office/drawing/2014/main" id="{89DE255B-9E63-48C7-8E0F-880B40B0E3AF}"/>
              </a:ext>
            </a:extLst>
          </p:cNvPr>
          <p:cNvPicPr>
            <a:picLocks noChangeAspect="1"/>
          </p:cNvPicPr>
          <p:nvPr/>
        </p:nvPicPr>
        <p:blipFill>
          <a:blip r:embed="rId2"/>
          <a:stretch>
            <a:fillRect/>
          </a:stretch>
        </p:blipFill>
        <p:spPr>
          <a:xfrm>
            <a:off x="1097280" y="2588783"/>
            <a:ext cx="10058400" cy="2816352"/>
          </a:xfrm>
          <a:prstGeom prst="rect">
            <a:avLst/>
          </a:prstGeom>
          <a:noFill/>
        </p:spPr>
      </p:pic>
      <p:sp>
        <p:nvSpPr>
          <p:cNvPr id="6" name="Slide Number Placeholder 5">
            <a:extLst>
              <a:ext uri="{FF2B5EF4-FFF2-40B4-BE49-F238E27FC236}">
                <a16:creationId xmlns:a16="http://schemas.microsoft.com/office/drawing/2014/main" id="{7836A7F5-DF35-4D42-BE56-182F550B8860}"/>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1757081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2F7F-0B2C-4924-97FA-537E21DDEB80}"/>
              </a:ext>
            </a:extLst>
          </p:cNvPr>
          <p:cNvSpPr>
            <a:spLocks noGrp="1"/>
          </p:cNvSpPr>
          <p:nvPr>
            <p:ph type="title"/>
          </p:nvPr>
        </p:nvSpPr>
        <p:spPr>
          <a:xfrm>
            <a:off x="1097280" y="286603"/>
            <a:ext cx="10058400" cy="1450757"/>
          </a:xfrm>
        </p:spPr>
        <p:txBody>
          <a:bodyPr vert="horz" lIns="91440" tIns="0" rIns="91440" bIns="0" rtlCol="0" anchor="b">
            <a:normAutofit/>
          </a:bodyPr>
          <a:lstStyle/>
          <a:p>
            <a:r>
              <a:rPr lang="en-US" b="0" i="0" kern="1200" spc="-50" baseline="0"/>
              <a:t>Multi Broker Kafka Custer - Partition distribution</a:t>
            </a:r>
          </a:p>
        </p:txBody>
      </p:sp>
      <p:pic>
        <p:nvPicPr>
          <p:cNvPr id="5122" name="Picture 2" descr="Broker 1 &#10;0 123,45Ei7 &#10;0 &#10;Broker 3 &#10;Broker 2 &#10;01234567 &#10;0 12 3 '$567 &#10;3 &#10;01234567 &#10;Topic with 4 Partition and 3 brokers ">
            <a:extLst>
              <a:ext uri="{FF2B5EF4-FFF2-40B4-BE49-F238E27FC236}">
                <a16:creationId xmlns:a16="http://schemas.microsoft.com/office/drawing/2014/main" id="{5D7B933A-5B55-4F4B-903B-37FF27F6CF6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05819" y="1912259"/>
            <a:ext cx="8896393" cy="424802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5C0153A-1570-48F7-8BD4-8CAA03D69020}"/>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1635798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D8C0-1D8F-4DCD-AAA4-BF4656DE5347}"/>
              </a:ext>
            </a:extLst>
          </p:cNvPr>
          <p:cNvSpPr>
            <a:spLocks noGrp="1"/>
          </p:cNvSpPr>
          <p:nvPr>
            <p:ph type="title"/>
          </p:nvPr>
        </p:nvSpPr>
        <p:spPr/>
        <p:txBody>
          <a:bodyPr/>
          <a:lstStyle/>
          <a:p>
            <a:r>
              <a:rPr lang="en-AE" dirty="0"/>
              <a:t>Replication Factor in Kafka</a:t>
            </a:r>
            <a:r>
              <a:rPr lang="en-US" dirty="0"/>
              <a:t> </a:t>
            </a:r>
            <a:endParaRPr lang="en-AE" dirty="0"/>
          </a:p>
        </p:txBody>
      </p:sp>
      <p:sp>
        <p:nvSpPr>
          <p:cNvPr id="3" name="Content Placeholder 2">
            <a:extLst>
              <a:ext uri="{FF2B5EF4-FFF2-40B4-BE49-F238E27FC236}">
                <a16:creationId xmlns:a16="http://schemas.microsoft.com/office/drawing/2014/main" id="{D02F103A-7C7D-4688-91E6-F675E2C3EF7C}"/>
              </a:ext>
            </a:extLst>
          </p:cNvPr>
          <p:cNvSpPr>
            <a:spLocks noGrp="1"/>
          </p:cNvSpPr>
          <p:nvPr>
            <p:ph idx="1"/>
          </p:nvPr>
        </p:nvSpPr>
        <p:spPr/>
        <p:txBody>
          <a:bodyPr/>
          <a:lstStyle/>
          <a:p>
            <a:pPr fontAlgn="ctr"/>
            <a:r>
              <a:rPr lang="en-US" sz="2000" dirty="0"/>
              <a:t>Kafka is fault tolerant</a:t>
            </a:r>
            <a:endParaRPr lang="en-US" sz="1600" dirty="0"/>
          </a:p>
          <a:p>
            <a:pPr fontAlgn="ctr"/>
            <a:r>
              <a:rPr lang="en-US" sz="2000" dirty="0"/>
              <a:t>It is a distributed system</a:t>
            </a:r>
            <a:endParaRPr lang="en-US" sz="1600" dirty="0"/>
          </a:p>
          <a:p>
            <a:pPr fontAlgn="ctr"/>
            <a:r>
              <a:rPr lang="en-US" sz="2000" dirty="0"/>
              <a:t>Each partition is replicated across multiple servers for fault tolerance , since it’s a distributed system</a:t>
            </a:r>
            <a:endParaRPr lang="en-US" sz="1600" dirty="0"/>
          </a:p>
          <a:p>
            <a:pPr lvl="1" fontAlgn="ctr"/>
            <a:r>
              <a:rPr lang="en-US" sz="1800" dirty="0"/>
              <a:t>Only one partition will be active which is called a leader.</a:t>
            </a:r>
            <a:endParaRPr lang="en-US" sz="1400" dirty="0"/>
          </a:p>
          <a:p>
            <a:pPr lvl="1" fontAlgn="ctr"/>
            <a:r>
              <a:rPr lang="en-US" sz="1800" dirty="0"/>
              <a:t>All read and write operations  occurs in leader partition</a:t>
            </a:r>
            <a:endParaRPr lang="en-US" sz="1400" dirty="0"/>
          </a:p>
          <a:p>
            <a:pPr lvl="1" fontAlgn="ctr"/>
            <a:r>
              <a:rPr lang="en-US" sz="1800" dirty="0"/>
              <a:t>Other partitions are called followers which simply copies the leader partition data and remains silent in operation.</a:t>
            </a:r>
            <a:endParaRPr lang="en-US" sz="1400" dirty="0"/>
          </a:p>
          <a:p>
            <a:endParaRPr lang="en-AE" dirty="0"/>
          </a:p>
        </p:txBody>
      </p:sp>
      <p:sp>
        <p:nvSpPr>
          <p:cNvPr id="4" name="Slide Number Placeholder 3">
            <a:extLst>
              <a:ext uri="{FF2B5EF4-FFF2-40B4-BE49-F238E27FC236}">
                <a16:creationId xmlns:a16="http://schemas.microsoft.com/office/drawing/2014/main" id="{965A0A52-9702-4EB8-BFBC-B182656BBAED}"/>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3770907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chine generated alternative text:&#10;Example : 3 Broker, 1 Topic, 1 Partition , 1 Replication &#10;Cluster &#10;Leader &#10;Broker 2 &#10;Broker 1 &#10;01234 •567 &#10;Broker 3 ">
            <a:extLst>
              <a:ext uri="{FF2B5EF4-FFF2-40B4-BE49-F238E27FC236}">
                <a16:creationId xmlns:a16="http://schemas.microsoft.com/office/drawing/2014/main" id="{A9752C22-3958-4F64-A5C9-C48FCF4D7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50" y="188899"/>
            <a:ext cx="11055900" cy="620142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D3D664F-9248-4E59-BCA8-F8BA353EEBD2}"/>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3348181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Example : 3 Broker, 1 Topic, 1 Partition , 2 Replication &#10;Leader &#10;Broker 1 &#10;01234 •567 &#10;Broker 3 &#10;Broker 2 &#10;o &#10;2 &#10;3 &#10;4 &#10;5 &#10;Cluster &#10;6 &#10;7 &#10;Follower ">
            <a:extLst>
              <a:ext uri="{FF2B5EF4-FFF2-40B4-BE49-F238E27FC236}">
                <a16:creationId xmlns:a16="http://schemas.microsoft.com/office/drawing/2014/main" id="{442BE2CC-C531-4512-8D43-47B52ED7D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52400"/>
            <a:ext cx="11715750" cy="65532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E6CB144-1096-4D9E-8B3F-4210B1FAA25D}"/>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1579320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xample : 3 Broker, 1 Topic, 1 Partition , 3 Replication &#10;Leader &#10;Broker 1 &#10;Broker 3 &#10;o &#10;0 &#10;Broker 2 &#10;o &#10;2 &#10;3 &#10;4 &#10;5 &#10;Cluster &#10;6 &#10;7 &#10;Follower &#10;2 &#10;3 &#10;4 &#10;5 &#10;6 &#10;7 ">
            <a:extLst>
              <a:ext uri="{FF2B5EF4-FFF2-40B4-BE49-F238E27FC236}">
                <a16:creationId xmlns:a16="http://schemas.microsoft.com/office/drawing/2014/main" id="{F6742BCF-F91C-45DB-B6A2-0777EC096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22" y="158136"/>
            <a:ext cx="11182156" cy="617481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86FC2A0-0F1B-4410-939A-744874FA0EDD}"/>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3671377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9E84D0-579B-4F04-83AA-BA3C56A00B74}"/>
              </a:ext>
            </a:extLst>
          </p:cNvPr>
          <p:cNvSpPr/>
          <p:nvPr/>
        </p:nvSpPr>
        <p:spPr>
          <a:xfrm>
            <a:off x="1097280" y="286603"/>
            <a:ext cx="10058400" cy="1450757"/>
          </a:xfrm>
          <a:prstGeom prst="rect">
            <a:avLst/>
          </a:prstGeom>
        </p:spPr>
        <p:txBody>
          <a:bodyPr vert="horz" lIns="91440" tIns="45720" rIns="91440" bIns="45720" rtlCol="0" anchor="b">
            <a:normAutofit/>
          </a:bodyPr>
          <a:lstStyle/>
          <a:p>
            <a:pPr marL="514350" indent="-171450" fontAlgn="ctr">
              <a:lnSpc>
                <a:spcPct val="90000"/>
              </a:lnSpc>
              <a:spcBef>
                <a:spcPct val="0"/>
              </a:spcBef>
              <a:spcAft>
                <a:spcPts val="600"/>
              </a:spcAft>
              <a:buFont typeface="Wingdings" panose="05000000000000000000" pitchFamily="2" charset="2"/>
              <a:buChar char="Ø"/>
            </a:pPr>
            <a:r>
              <a:rPr lang="en-US" sz="1200" i="0" kern="1200" spc="-50" baseline="0" dirty="0">
                <a:solidFill>
                  <a:schemeClr val="tx1">
                    <a:lumMod val="75000"/>
                    <a:lumOff val="25000"/>
                  </a:schemeClr>
                </a:solidFill>
                <a:latin typeface="+mj-lt"/>
                <a:ea typeface="+mj-ea"/>
                <a:cs typeface="+mj-cs"/>
              </a:rPr>
              <a:t>Producer publishes message to Broker 1 partition since it is leader</a:t>
            </a:r>
          </a:p>
          <a:p>
            <a:pPr marL="514350" indent="-171450" fontAlgn="ctr">
              <a:lnSpc>
                <a:spcPct val="90000"/>
              </a:lnSpc>
              <a:spcBef>
                <a:spcPct val="0"/>
              </a:spcBef>
              <a:spcAft>
                <a:spcPts val="600"/>
              </a:spcAft>
              <a:buFont typeface="Wingdings" panose="05000000000000000000" pitchFamily="2" charset="2"/>
              <a:buChar char="Ø"/>
            </a:pPr>
            <a:r>
              <a:rPr lang="en-US" sz="1200" i="0" kern="1200" spc="-50" baseline="0" dirty="0">
                <a:solidFill>
                  <a:schemeClr val="tx1">
                    <a:lumMod val="75000"/>
                    <a:lumOff val="25000"/>
                  </a:schemeClr>
                </a:solidFill>
                <a:latin typeface="+mj-lt"/>
                <a:ea typeface="+mj-ea"/>
                <a:cs typeface="+mj-cs"/>
              </a:rPr>
              <a:t>This partition is replicated to Broker 2 &amp; 3 topic partitions</a:t>
            </a:r>
          </a:p>
          <a:p>
            <a:pPr marL="514350" indent="-171450" fontAlgn="ctr">
              <a:lnSpc>
                <a:spcPct val="90000"/>
              </a:lnSpc>
              <a:spcBef>
                <a:spcPct val="0"/>
              </a:spcBef>
              <a:spcAft>
                <a:spcPts val="600"/>
              </a:spcAft>
              <a:buFont typeface="Wingdings" panose="05000000000000000000" pitchFamily="2" charset="2"/>
              <a:buChar char="Ø"/>
            </a:pPr>
            <a:r>
              <a:rPr lang="en-US" sz="1200" i="0" kern="1200" spc="-50" baseline="0" dirty="0">
                <a:solidFill>
                  <a:schemeClr val="tx1">
                    <a:lumMod val="75000"/>
                    <a:lumOff val="25000"/>
                  </a:schemeClr>
                </a:solidFill>
                <a:latin typeface="+mj-lt"/>
                <a:ea typeface="+mj-ea"/>
                <a:cs typeface="+mj-cs"/>
              </a:rPr>
              <a:t>Consumers consumes only from Broker 1 partition since it's the leader</a:t>
            </a:r>
          </a:p>
          <a:p>
            <a:pPr marL="514350" indent="-171450" fontAlgn="ctr">
              <a:lnSpc>
                <a:spcPct val="90000"/>
              </a:lnSpc>
              <a:spcBef>
                <a:spcPct val="0"/>
              </a:spcBef>
              <a:spcAft>
                <a:spcPts val="600"/>
              </a:spcAft>
              <a:buFont typeface="Wingdings" panose="05000000000000000000" pitchFamily="2" charset="2"/>
              <a:buChar char="Ø"/>
            </a:pPr>
            <a:r>
              <a:rPr lang="en-US" sz="1200" i="0" kern="1200" spc="-50" baseline="0" dirty="0">
                <a:solidFill>
                  <a:schemeClr val="tx1">
                    <a:lumMod val="75000"/>
                    <a:lumOff val="25000"/>
                  </a:schemeClr>
                </a:solidFill>
                <a:latin typeface="+mj-lt"/>
                <a:ea typeface="+mj-ea"/>
                <a:cs typeface="+mj-cs"/>
              </a:rPr>
              <a:t>When Broker 1 goes down ,Zookeeper will elect a leader from remaining 2 partitions and assign a leader</a:t>
            </a:r>
          </a:p>
          <a:p>
            <a:pPr marL="514350" indent="-171450" fontAlgn="ctr">
              <a:lnSpc>
                <a:spcPct val="90000"/>
              </a:lnSpc>
              <a:spcBef>
                <a:spcPct val="0"/>
              </a:spcBef>
              <a:spcAft>
                <a:spcPts val="600"/>
              </a:spcAft>
              <a:buFont typeface="Wingdings" panose="05000000000000000000" pitchFamily="2" charset="2"/>
              <a:buChar char="Ø"/>
            </a:pPr>
            <a:r>
              <a:rPr lang="en-US" sz="1200" i="0" kern="1200" spc="-50" baseline="0" dirty="0">
                <a:solidFill>
                  <a:schemeClr val="tx1">
                    <a:lumMod val="75000"/>
                    <a:lumOff val="25000"/>
                  </a:schemeClr>
                </a:solidFill>
                <a:latin typeface="+mj-lt"/>
                <a:ea typeface="+mj-ea"/>
                <a:cs typeface="+mj-cs"/>
              </a:rPr>
              <a:t>Then the same process continues.</a:t>
            </a:r>
            <a:endParaRPr lang="en-US" sz="1200" i="0" kern="1200" spc="-50" baseline="0" dirty="0">
              <a:solidFill>
                <a:schemeClr val="tx1">
                  <a:lumMod val="75000"/>
                  <a:lumOff val="25000"/>
                </a:schemeClr>
              </a:solidFill>
              <a:effectLst/>
              <a:latin typeface="+mj-lt"/>
              <a:ea typeface="+mj-ea"/>
              <a:cs typeface="+mj-cs"/>
            </a:endParaRPr>
          </a:p>
        </p:txBody>
      </p:sp>
      <p:pic>
        <p:nvPicPr>
          <p:cNvPr id="9220" name="Picture 4" descr="Example : 3 Broker, 1 Topic, 1 Partition , 3 Replication &#10;Apache &#10;Zookeeper &#10;Broker 2 &#10;Consumer &#10;Kana Cluster &#10;rod u ce &#10;Brokerl &#10;Leader &#10;Broker 3 &#10;0 &#10;o &#10;2 &#10;3 &#10;4 &#10;5 &#10;6 &#10;7 &#10;Follower &#10;2 &#10;3 &#10;4 &#10;5 &#10;6 &#10;7 ">
            <a:extLst>
              <a:ext uri="{FF2B5EF4-FFF2-40B4-BE49-F238E27FC236}">
                <a16:creationId xmlns:a16="http://schemas.microsoft.com/office/drawing/2014/main" id="{7FCC25E0-9013-4FDA-AD82-D5C6BF46C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964" y="1965827"/>
            <a:ext cx="7420071" cy="415642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7879CB2-B7FD-45A3-9A02-BBB8A3683619}"/>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816634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0B477-C4BC-4E89-8771-BA07AD324A07}"/>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i="0" kern="1200" spc="-50" baseline="0">
                <a:latin typeface="+mj-lt"/>
                <a:ea typeface="+mj-ea"/>
                <a:cs typeface="+mj-cs"/>
              </a:rPr>
              <a:t>Introduction</a:t>
            </a:r>
          </a:p>
        </p:txBody>
      </p:sp>
      <p:sp>
        <p:nvSpPr>
          <p:cNvPr id="5" name="TextBox 4">
            <a:extLst>
              <a:ext uri="{FF2B5EF4-FFF2-40B4-BE49-F238E27FC236}">
                <a16:creationId xmlns:a16="http://schemas.microsoft.com/office/drawing/2014/main" id="{FE741FB3-C71B-4E7C-AA60-E9AC1C5ADB77}"/>
              </a:ext>
            </a:extLst>
          </p:cNvPr>
          <p:cNvSpPr txBox="1"/>
          <p:nvPr/>
        </p:nvSpPr>
        <p:spPr>
          <a:xfrm>
            <a:off x="1097280" y="2120900"/>
            <a:ext cx="4639736" cy="3748193"/>
          </a:xfrm>
          <a:prstGeom prst="rect">
            <a:avLst/>
          </a:prstGeom>
        </p:spPr>
        <p:txBody>
          <a:bodyPr vert="horz" lIns="0" tIns="45720" rIns="0" bIns="45720" rtlCol="0">
            <a:normAutofit/>
          </a:bodyPr>
          <a:lstStyle/>
          <a:p>
            <a:pPr marL="285750" indent="-285750">
              <a:spcAft>
                <a:spcPts val="600"/>
              </a:spcAft>
              <a:buFont typeface="Calibri" panose="020F0502020204030204" pitchFamily="34" charset="0"/>
              <a:buChar char="•"/>
            </a:pPr>
            <a:r>
              <a:rPr lang="en-US" sz="1900" dirty="0">
                <a:solidFill>
                  <a:schemeClr val="tx1">
                    <a:lumMod val="75000"/>
                    <a:lumOff val="25000"/>
                  </a:schemeClr>
                </a:solidFill>
              </a:rPr>
              <a:t>Kafka is a messaging system</a:t>
            </a:r>
          </a:p>
          <a:p>
            <a:pPr marL="285750" indent="-285750">
              <a:spcAft>
                <a:spcPts val="600"/>
              </a:spcAft>
              <a:buFont typeface="Calibri" panose="020F0502020204030204" pitchFamily="34" charset="0"/>
              <a:buChar char="•"/>
            </a:pPr>
            <a:endParaRPr lang="en-US" sz="1900" dirty="0">
              <a:solidFill>
                <a:schemeClr val="tx1">
                  <a:lumMod val="75000"/>
                  <a:lumOff val="25000"/>
                </a:schemeClr>
              </a:solidFill>
            </a:endParaRPr>
          </a:p>
          <a:p>
            <a:pPr marL="285750" indent="-285750">
              <a:spcAft>
                <a:spcPts val="600"/>
              </a:spcAft>
              <a:buFont typeface="Calibri" panose="020F0502020204030204" pitchFamily="34" charset="0"/>
              <a:buChar char="•"/>
            </a:pPr>
            <a:r>
              <a:rPr lang="en-US" sz="1900" dirty="0">
                <a:solidFill>
                  <a:schemeClr val="tx1">
                    <a:lumMod val="75000"/>
                    <a:lumOff val="25000"/>
                  </a:schemeClr>
                </a:solidFill>
              </a:rPr>
              <a:t>Kafka Vs Queue (RabbitMQ)</a:t>
            </a:r>
          </a:p>
          <a:p>
            <a:pPr>
              <a:spcAft>
                <a:spcPts val="600"/>
              </a:spcAft>
              <a:buFont typeface="Calibri" panose="020F0502020204030204" pitchFamily="34" charset="0"/>
            </a:pPr>
            <a:endParaRPr lang="en-US" sz="1900" dirty="0">
              <a:solidFill>
                <a:schemeClr val="tx1">
                  <a:lumMod val="75000"/>
                  <a:lumOff val="25000"/>
                </a:schemeClr>
              </a:solidFill>
            </a:endParaRPr>
          </a:p>
        </p:txBody>
      </p:sp>
      <p:pic>
        <p:nvPicPr>
          <p:cNvPr id="8" name="Picture 7">
            <a:extLst>
              <a:ext uri="{FF2B5EF4-FFF2-40B4-BE49-F238E27FC236}">
                <a16:creationId xmlns:a16="http://schemas.microsoft.com/office/drawing/2014/main" id="{6EC9F31F-09D6-474F-B3C3-A4AD90AB4EF1}"/>
              </a:ext>
            </a:extLst>
          </p:cNvPr>
          <p:cNvPicPr>
            <a:picLocks noChangeAspect="1"/>
          </p:cNvPicPr>
          <p:nvPr/>
        </p:nvPicPr>
        <p:blipFill>
          <a:blip r:embed="rId2"/>
          <a:stretch>
            <a:fillRect/>
          </a:stretch>
        </p:blipFill>
        <p:spPr>
          <a:xfrm>
            <a:off x="5551196" y="3023119"/>
            <a:ext cx="5772435" cy="2280111"/>
          </a:xfrm>
          <a:prstGeom prst="rect">
            <a:avLst/>
          </a:prstGeom>
          <a:noFill/>
        </p:spPr>
      </p:pic>
      <p:sp>
        <p:nvSpPr>
          <p:cNvPr id="3" name="Slide Number Placeholder 2">
            <a:extLst>
              <a:ext uri="{FF2B5EF4-FFF2-40B4-BE49-F238E27FC236}">
                <a16:creationId xmlns:a16="http://schemas.microsoft.com/office/drawing/2014/main" id="{EA8E4000-5370-4618-91F3-6D0CC29FBA5F}"/>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037048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4C26-A009-4A90-908C-C2739185BB42}"/>
              </a:ext>
            </a:extLst>
          </p:cNvPr>
          <p:cNvSpPr>
            <a:spLocks noGrp="1"/>
          </p:cNvSpPr>
          <p:nvPr>
            <p:ph type="title"/>
          </p:nvPr>
        </p:nvSpPr>
        <p:spPr/>
        <p:txBody>
          <a:bodyPr/>
          <a:lstStyle/>
          <a:p>
            <a:r>
              <a:rPr lang="en-US" dirty="0"/>
              <a:t>Producer – Python code</a:t>
            </a:r>
            <a:endParaRPr lang="en-AE" dirty="0"/>
          </a:p>
        </p:txBody>
      </p:sp>
      <p:pic>
        <p:nvPicPr>
          <p:cNvPr id="10242" name="Picture 2" descr="publisher &#10;Configuration Needed by Producer &#10;• bootstrap_servers &#10;. topic &#10;• value_serializer &#10;Topic &#10;• send method is called on producer to publish the data ">
            <a:extLst>
              <a:ext uri="{FF2B5EF4-FFF2-40B4-BE49-F238E27FC236}">
                <a16:creationId xmlns:a16="http://schemas.microsoft.com/office/drawing/2014/main" id="{C778DE23-6D7F-4470-ABDC-16B142A7A5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94534" y="2098870"/>
            <a:ext cx="4184140" cy="37607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AB67DC9-4544-412A-A9E2-DDAB2C680840}"/>
              </a:ext>
            </a:extLst>
          </p:cNvPr>
          <p:cNvSpPr/>
          <p:nvPr/>
        </p:nvSpPr>
        <p:spPr>
          <a:xfrm>
            <a:off x="1097280" y="2228671"/>
            <a:ext cx="6096000" cy="1200329"/>
          </a:xfrm>
          <a:prstGeom prst="rect">
            <a:avLst/>
          </a:prstGeom>
        </p:spPr>
        <p:txBody>
          <a:bodyPr>
            <a:spAutoFit/>
          </a:bodyPr>
          <a:lstStyle/>
          <a:p>
            <a:r>
              <a:rPr lang="en-US" b="1" dirty="0">
                <a:latin typeface="Calibri" panose="020F0502020204030204" pitchFamily="34" charset="0"/>
              </a:rPr>
              <a:t>Install:</a:t>
            </a:r>
            <a:endParaRPr lang="en-US" dirty="0">
              <a:latin typeface="Calibri" panose="020F0502020204030204" pitchFamily="34" charset="0"/>
            </a:endParaRPr>
          </a:p>
          <a:p>
            <a:pPr marL="342900" marR="0">
              <a:spcBef>
                <a:spcPts val="0"/>
              </a:spcBef>
              <a:spcAft>
                <a:spcPts val="0"/>
              </a:spcAft>
            </a:pPr>
            <a:r>
              <a:rPr lang="en-US" dirty="0">
                <a:latin typeface="Calibri" panose="020F0502020204030204" pitchFamily="34" charset="0"/>
              </a:rPr>
              <a:t> </a:t>
            </a:r>
          </a:p>
          <a:p>
            <a:pPr marL="685800" fontAlgn="ctr"/>
            <a:r>
              <a:rPr lang="en-AE" dirty="0">
                <a:latin typeface="Calibri" panose="020F0502020204030204" pitchFamily="34" charset="0"/>
              </a:rPr>
              <a:t>pip install </a:t>
            </a:r>
            <a:r>
              <a:rPr lang="en-AE" dirty="0" err="1">
                <a:latin typeface="Calibri" panose="020F0502020204030204" pitchFamily="34" charset="0"/>
              </a:rPr>
              <a:t>kafka</a:t>
            </a:r>
            <a:r>
              <a:rPr lang="en-AE" dirty="0">
                <a:latin typeface="Calibri" panose="020F0502020204030204" pitchFamily="34" charset="0"/>
              </a:rPr>
              <a:t>-python </a:t>
            </a:r>
            <a:endParaRPr lang="en-AE" sz="1400" dirty="0">
              <a:latin typeface="Calibri" panose="020F0502020204030204" pitchFamily="34" charset="0"/>
            </a:endParaRPr>
          </a:p>
          <a:p>
            <a:pPr marL="685800" fontAlgn="ctr"/>
            <a:r>
              <a:rPr lang="en-AE" dirty="0">
                <a:latin typeface="Calibri" panose="020F0502020204030204" pitchFamily="34" charset="0"/>
              </a:rPr>
              <a:t>pip install Faker</a:t>
            </a:r>
            <a:endParaRPr lang="en-AE" sz="1400" dirty="0">
              <a:effectLst/>
              <a:latin typeface="Calibri" panose="020F0502020204030204" pitchFamily="34" charset="0"/>
            </a:endParaRPr>
          </a:p>
        </p:txBody>
      </p:sp>
      <p:sp>
        <p:nvSpPr>
          <p:cNvPr id="5" name="Rectangle 4">
            <a:extLst>
              <a:ext uri="{FF2B5EF4-FFF2-40B4-BE49-F238E27FC236}">
                <a16:creationId xmlns:a16="http://schemas.microsoft.com/office/drawing/2014/main" id="{C2AA5B4C-793F-48D2-BB5B-F2CFE814D8CD}"/>
              </a:ext>
            </a:extLst>
          </p:cNvPr>
          <p:cNvSpPr/>
          <p:nvPr/>
        </p:nvSpPr>
        <p:spPr>
          <a:xfrm>
            <a:off x="1097280" y="3979264"/>
            <a:ext cx="6096000" cy="646331"/>
          </a:xfrm>
          <a:prstGeom prst="rect">
            <a:avLst/>
          </a:prstGeom>
        </p:spPr>
        <p:txBody>
          <a:bodyPr>
            <a:spAutoFit/>
          </a:bodyPr>
          <a:lstStyle/>
          <a:p>
            <a:r>
              <a:rPr lang="en-US" dirty="0">
                <a:latin typeface="Calibri" panose="020F0502020204030204" pitchFamily="34" charset="0"/>
                <a:hlinkClick r:id="rId3"/>
              </a:rPr>
              <a:t>https://github.com/ameenhashir/kafka/tree/master/workspace/kafka-app-demo/venv</a:t>
            </a:r>
            <a:endParaRPr lang="en-AE" dirty="0"/>
          </a:p>
        </p:txBody>
      </p:sp>
      <p:sp>
        <p:nvSpPr>
          <p:cNvPr id="6" name="Rectangle 5">
            <a:extLst>
              <a:ext uri="{FF2B5EF4-FFF2-40B4-BE49-F238E27FC236}">
                <a16:creationId xmlns:a16="http://schemas.microsoft.com/office/drawing/2014/main" id="{3BC6C813-274D-4316-A035-E64E0C9BCFD7}"/>
              </a:ext>
            </a:extLst>
          </p:cNvPr>
          <p:cNvSpPr/>
          <p:nvPr/>
        </p:nvSpPr>
        <p:spPr>
          <a:xfrm>
            <a:off x="678024" y="5120641"/>
            <a:ext cx="6609183" cy="923330"/>
          </a:xfrm>
          <a:prstGeom prst="rect">
            <a:avLst/>
          </a:prstGeom>
        </p:spPr>
        <p:txBody>
          <a:bodyPr wrap="square">
            <a:spAutoFit/>
          </a:bodyPr>
          <a:lstStyle/>
          <a:p>
            <a:pPr marL="342900" fontAlgn="ctr"/>
            <a:r>
              <a:rPr lang="en-US" dirty="0">
                <a:latin typeface="Calibri" panose="020F0502020204030204" pitchFamily="34" charset="0"/>
              </a:rPr>
              <a:t>Generate Faker data </a:t>
            </a:r>
            <a:r>
              <a:rPr lang="en-AE" dirty="0">
                <a:latin typeface="-apple-system"/>
                <a:hlinkClick r:id="rId4"/>
              </a:rPr>
              <a:t>data.py</a:t>
            </a:r>
            <a:endParaRPr lang="en-AE" sz="1400" dirty="0">
              <a:latin typeface="Calibri" panose="020F0502020204030204" pitchFamily="34" charset="0"/>
            </a:endParaRPr>
          </a:p>
          <a:p>
            <a:pPr marL="342900" fontAlgn="ctr"/>
            <a:r>
              <a:rPr lang="en-US" dirty="0">
                <a:latin typeface="Calibri" panose="020F0502020204030204" pitchFamily="34" charset="0"/>
              </a:rPr>
              <a:t>Producer </a:t>
            </a:r>
            <a:r>
              <a:rPr lang="en-AE" dirty="0">
                <a:latin typeface="-apple-system"/>
                <a:hlinkClick r:id="rId5"/>
              </a:rPr>
              <a:t>producer.py</a:t>
            </a:r>
            <a:endParaRPr lang="en-AE" sz="1400" dirty="0">
              <a:latin typeface="Calibri" panose="020F0502020204030204" pitchFamily="34" charset="0"/>
            </a:endParaRPr>
          </a:p>
          <a:p>
            <a:pPr marL="342900" fontAlgn="ctr"/>
            <a:r>
              <a:rPr lang="en-US" dirty="0">
                <a:latin typeface="Calibri" panose="020F0502020204030204" pitchFamily="34" charset="0"/>
              </a:rPr>
              <a:t>Producer for particular partition </a:t>
            </a:r>
            <a:r>
              <a:rPr lang="en-AE" dirty="0">
                <a:latin typeface="-apple-system"/>
                <a:hlinkClick r:id="rId6"/>
              </a:rPr>
              <a:t>producer_single_partition.py</a:t>
            </a:r>
            <a:endParaRPr lang="en-AE" sz="1400" dirty="0">
              <a:effectLst/>
              <a:latin typeface="Calibri" panose="020F0502020204030204" pitchFamily="34" charset="0"/>
            </a:endParaRPr>
          </a:p>
        </p:txBody>
      </p:sp>
      <p:sp>
        <p:nvSpPr>
          <p:cNvPr id="7" name="Slide Number Placeholder 6">
            <a:extLst>
              <a:ext uri="{FF2B5EF4-FFF2-40B4-BE49-F238E27FC236}">
                <a16:creationId xmlns:a16="http://schemas.microsoft.com/office/drawing/2014/main" id="{D1CEAC15-C395-46F4-92C7-F7112A198279}"/>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644719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76B8-40D5-4581-BA64-96055C6FE35C}"/>
              </a:ext>
            </a:extLst>
          </p:cNvPr>
          <p:cNvSpPr>
            <a:spLocks noGrp="1"/>
          </p:cNvSpPr>
          <p:nvPr>
            <p:ph type="title"/>
          </p:nvPr>
        </p:nvSpPr>
        <p:spPr/>
        <p:txBody>
          <a:bodyPr/>
          <a:lstStyle/>
          <a:p>
            <a:r>
              <a:rPr lang="en-US" dirty="0"/>
              <a:t>FAKER – Generate Fake Data</a:t>
            </a:r>
            <a:endParaRPr lang="en-AE" dirty="0"/>
          </a:p>
        </p:txBody>
      </p:sp>
      <p:sp>
        <p:nvSpPr>
          <p:cNvPr id="12" name="Rectangle 1">
            <a:extLst>
              <a:ext uri="{FF2B5EF4-FFF2-40B4-BE49-F238E27FC236}">
                <a16:creationId xmlns:a16="http://schemas.microsoft.com/office/drawing/2014/main" id="{FC0652E5-85FB-4571-9E7B-4F1EDB8A7881}"/>
              </a:ext>
            </a:extLst>
          </p:cNvPr>
          <p:cNvSpPr>
            <a:spLocks noGrp="1" noChangeArrowheads="1"/>
          </p:cNvSpPr>
          <p:nvPr>
            <p:ph idx="1"/>
          </p:nvPr>
        </p:nvSpPr>
        <p:spPr bwMode="auto">
          <a:xfrm>
            <a:off x="1171925" y="2812317"/>
            <a:ext cx="6964369" cy="230832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from </a:t>
            </a:r>
            <a:r>
              <a:rPr kumimoji="0" lang="en-US" altLang="en-US" sz="1600" b="0" i="0" u="none" strike="noStrike" cap="none" normalizeH="0" baseline="0" dirty="0">
                <a:ln>
                  <a:noFill/>
                </a:ln>
                <a:solidFill>
                  <a:srgbClr val="A9B7C6"/>
                </a:solidFill>
                <a:effectLst/>
                <a:latin typeface="JetBrains Mono"/>
              </a:rPr>
              <a:t>faker </a:t>
            </a: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a:ln>
                  <a:noFill/>
                </a:ln>
                <a:solidFill>
                  <a:srgbClr val="A9B7C6"/>
                </a:solidFill>
                <a:effectLst/>
                <a:latin typeface="JetBrains Mono"/>
              </a:rPr>
              <a:t>Faker</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data = Faker()</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def </a:t>
            </a:r>
            <a:r>
              <a:rPr kumimoji="0" lang="en-US" altLang="en-US" sz="1600" b="0" i="0" u="none" strike="noStrike" cap="none" normalizeH="0" baseline="0" dirty="0" err="1">
                <a:ln>
                  <a:noFill/>
                </a:ln>
                <a:solidFill>
                  <a:srgbClr val="FFC66D"/>
                </a:solidFill>
                <a:effectLst/>
                <a:latin typeface="JetBrains Mono"/>
              </a:rPr>
              <a:t>generate_data</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err="1">
                <a:ln>
                  <a:noFill/>
                </a:ln>
                <a:solidFill>
                  <a:srgbClr val="6A8759"/>
                </a:solidFill>
                <a:effectLst/>
                <a:latin typeface="JetBrains Mono"/>
              </a:rPr>
              <a:t>name'</a:t>
            </a:r>
            <a:r>
              <a:rPr kumimoji="0" lang="en-US" altLang="en-US" sz="1600" b="0" i="0" u="none" strike="noStrike" cap="none" normalizeH="0" baseline="0" dirty="0" err="1">
                <a:ln>
                  <a:noFill/>
                </a:ln>
                <a:solidFill>
                  <a:srgbClr val="A9B7C6"/>
                </a:solidFill>
                <a:effectLst/>
                <a:latin typeface="JetBrains Mono"/>
              </a:rPr>
              <a:t>:data.name</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'address'</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data.address</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'created_on'</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data.year</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__name__ == </a:t>
            </a:r>
            <a:r>
              <a:rPr kumimoji="0" lang="en-US" altLang="en-US" sz="1600" b="0" i="0" u="none" strike="noStrike" cap="none" normalizeH="0" baseline="0" dirty="0">
                <a:ln>
                  <a:noFill/>
                </a:ln>
                <a:solidFill>
                  <a:srgbClr val="6A8759"/>
                </a:solidFill>
                <a:effectLst/>
                <a:latin typeface="JetBrains Mono"/>
              </a:rPr>
              <a:t>'__main__'</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8888C6"/>
                </a:solidFill>
                <a:effectLst/>
                <a:latin typeface="JetBrains Mono"/>
              </a:rPr>
              <a:t>print</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generate_data</a:t>
            </a:r>
            <a:r>
              <a:rPr kumimoji="0" lang="en-US" altLang="en-US" sz="1600" b="0" i="0" u="none" strike="noStrike" cap="none" normalizeH="0" baseline="0" dirty="0">
                <a:ln>
                  <a:noFill/>
                </a:ln>
                <a:solidFill>
                  <a:srgbClr val="A9B7C6"/>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C0AA2E7A-7C80-4E1A-861F-19EC7AE4AD2D}"/>
              </a:ext>
            </a:extLst>
          </p:cNvPr>
          <p:cNvSpPr txBox="1"/>
          <p:nvPr/>
        </p:nvSpPr>
        <p:spPr>
          <a:xfrm>
            <a:off x="1097280" y="2351314"/>
            <a:ext cx="2053960" cy="369332"/>
          </a:xfrm>
          <a:prstGeom prst="rect">
            <a:avLst/>
          </a:prstGeom>
          <a:noFill/>
        </p:spPr>
        <p:txBody>
          <a:bodyPr wrap="none" rtlCol="0">
            <a:spAutoFit/>
          </a:bodyPr>
          <a:lstStyle/>
          <a:p>
            <a:r>
              <a:rPr lang="en-US" dirty="0"/>
              <a:t>File Name : data.py</a:t>
            </a:r>
            <a:endParaRPr lang="en-AE" dirty="0"/>
          </a:p>
        </p:txBody>
      </p:sp>
      <p:sp>
        <p:nvSpPr>
          <p:cNvPr id="14" name="Slide Number Placeholder 13">
            <a:extLst>
              <a:ext uri="{FF2B5EF4-FFF2-40B4-BE49-F238E27FC236}">
                <a16:creationId xmlns:a16="http://schemas.microsoft.com/office/drawing/2014/main" id="{E72E1131-3CAF-4524-8B4D-FB1565C1D76C}"/>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724853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1B78-03AD-49BF-A88D-B0CA8C4DADC3}"/>
              </a:ext>
            </a:extLst>
          </p:cNvPr>
          <p:cNvSpPr>
            <a:spLocks noGrp="1"/>
          </p:cNvSpPr>
          <p:nvPr>
            <p:ph type="title"/>
          </p:nvPr>
        </p:nvSpPr>
        <p:spPr/>
        <p:txBody>
          <a:bodyPr/>
          <a:lstStyle/>
          <a:p>
            <a:r>
              <a:rPr lang="en-US" dirty="0"/>
              <a:t>Producer</a:t>
            </a:r>
            <a:endParaRPr lang="en-AE" dirty="0"/>
          </a:p>
        </p:txBody>
      </p:sp>
      <p:sp>
        <p:nvSpPr>
          <p:cNvPr id="4" name="Rectangle 1">
            <a:extLst>
              <a:ext uri="{FF2B5EF4-FFF2-40B4-BE49-F238E27FC236}">
                <a16:creationId xmlns:a16="http://schemas.microsoft.com/office/drawing/2014/main" id="{FE5E3248-B57D-44E7-A363-50A4B184005E}"/>
              </a:ext>
            </a:extLst>
          </p:cNvPr>
          <p:cNvSpPr>
            <a:spLocks noGrp="1" noChangeArrowheads="1"/>
          </p:cNvSpPr>
          <p:nvPr>
            <p:ph idx="1"/>
          </p:nvPr>
        </p:nvSpPr>
        <p:spPr bwMode="auto">
          <a:xfrm>
            <a:off x="1162594" y="2553022"/>
            <a:ext cx="8754384"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from </a:t>
            </a:r>
            <a:r>
              <a:rPr kumimoji="0" lang="en-US" altLang="en-US" sz="1600" b="0" i="0" u="none" strike="noStrike" cap="none" normalizeH="0" baseline="0" dirty="0" err="1">
                <a:ln>
                  <a:noFill/>
                </a:ln>
                <a:solidFill>
                  <a:srgbClr val="A9B7C6"/>
                </a:solidFill>
                <a:effectLst/>
                <a:latin typeface="JetBrains Mono"/>
              </a:rPr>
              <a:t>kafka</a:t>
            </a: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err="1">
                <a:ln>
                  <a:noFill/>
                </a:ln>
                <a:solidFill>
                  <a:srgbClr val="A9B7C6"/>
                </a:solidFill>
                <a:effectLst/>
                <a:latin typeface="JetBrains Mono"/>
              </a:rPr>
              <a:t>KafkaProducer</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a:ln>
                  <a:noFill/>
                </a:ln>
                <a:solidFill>
                  <a:srgbClr val="A9B7C6"/>
                </a:solidFill>
                <a:effectLst/>
                <a:latin typeface="JetBrains Mono"/>
              </a:rPr>
              <a:t>json</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from </a:t>
            </a:r>
            <a:r>
              <a:rPr kumimoji="0" lang="en-US" altLang="en-US" sz="1600" b="0" i="0" u="none" strike="noStrike" cap="none" normalizeH="0" baseline="0" dirty="0">
                <a:ln>
                  <a:noFill/>
                </a:ln>
                <a:solidFill>
                  <a:srgbClr val="A9B7C6"/>
                </a:solidFill>
                <a:effectLst/>
                <a:latin typeface="JetBrains Mono"/>
              </a:rPr>
              <a:t>data </a:t>
            </a: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err="1">
                <a:ln>
                  <a:noFill/>
                </a:ln>
                <a:solidFill>
                  <a:srgbClr val="A9B7C6"/>
                </a:solidFill>
                <a:effectLst/>
                <a:latin typeface="JetBrains Mono"/>
              </a:rPr>
              <a:t>generate_data</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a:ln>
                  <a:noFill/>
                </a:ln>
                <a:solidFill>
                  <a:srgbClr val="A9B7C6"/>
                </a:solidFill>
                <a:effectLst/>
                <a:latin typeface="JetBrains Mono"/>
              </a:rPr>
              <a:t>time</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def </a:t>
            </a:r>
            <a:r>
              <a:rPr kumimoji="0" lang="en-US" altLang="en-US" sz="1600" b="0" i="0" u="none" strike="noStrike" cap="none" normalizeH="0" baseline="0" dirty="0" err="1">
                <a:ln>
                  <a:noFill/>
                </a:ln>
                <a:solidFill>
                  <a:srgbClr val="FFC66D"/>
                </a:solidFill>
                <a:effectLst/>
                <a:latin typeface="JetBrains Mono"/>
              </a:rPr>
              <a:t>get_serialized</a:t>
            </a:r>
            <a:r>
              <a:rPr kumimoji="0" lang="en-US" altLang="en-US" sz="1600" b="0" i="0" u="none" strike="noStrike" cap="none" normalizeH="0" baseline="0" dirty="0">
                <a:ln>
                  <a:noFill/>
                </a:ln>
                <a:solidFill>
                  <a:srgbClr val="A9B7C6"/>
                </a:solidFill>
                <a:effectLst/>
                <a:latin typeface="JetBrains Mono"/>
              </a:rPr>
              <a:t>(data):</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err="1">
                <a:ln>
                  <a:noFill/>
                </a:ln>
                <a:solidFill>
                  <a:srgbClr val="A9B7C6"/>
                </a:solidFill>
                <a:effectLst/>
                <a:latin typeface="JetBrains Mono"/>
              </a:rPr>
              <a:t>json.dumps</a:t>
            </a:r>
            <a:r>
              <a:rPr kumimoji="0" lang="en-US" altLang="en-US" sz="1600" b="0" i="0" u="none" strike="noStrike" cap="none" normalizeH="0" baseline="0" dirty="0">
                <a:ln>
                  <a:noFill/>
                </a:ln>
                <a:solidFill>
                  <a:srgbClr val="A9B7C6"/>
                </a:solidFill>
                <a:effectLst/>
                <a:latin typeface="JetBrains Mono"/>
              </a:rPr>
              <a:t>(data).encode(</a:t>
            </a:r>
            <a:r>
              <a:rPr kumimoji="0" lang="en-US" altLang="en-US" sz="1600" b="0" i="0" u="none" strike="noStrike" cap="none" normalizeH="0" baseline="0" dirty="0">
                <a:ln>
                  <a:noFill/>
                </a:ln>
                <a:solidFill>
                  <a:srgbClr val="6A8759"/>
                </a:solidFill>
                <a:effectLst/>
                <a:latin typeface="JetBrains Mono"/>
              </a:rPr>
              <a:t>'utf-8'</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__name__ == </a:t>
            </a:r>
            <a:r>
              <a:rPr kumimoji="0" lang="en-US" altLang="en-US" sz="1600" b="0" i="0" u="none" strike="noStrike" cap="none" normalizeH="0" baseline="0" dirty="0">
                <a:ln>
                  <a:noFill/>
                </a:ln>
                <a:solidFill>
                  <a:srgbClr val="6A8759"/>
                </a:solidFill>
                <a:effectLst/>
                <a:latin typeface="JetBrains Mono"/>
              </a:rPr>
              <a:t>'__main__'</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producer = </a:t>
            </a:r>
            <a:r>
              <a:rPr kumimoji="0" lang="en-US" altLang="en-US" sz="1600" b="0" i="0" u="none" strike="noStrike" cap="none" normalizeH="0" baseline="0" dirty="0" err="1">
                <a:ln>
                  <a:noFill/>
                </a:ln>
                <a:solidFill>
                  <a:srgbClr val="A9B7C6"/>
                </a:solidFill>
                <a:effectLst/>
                <a:latin typeface="JetBrains Mono"/>
              </a:rPr>
              <a:t>KafkaProducer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AA4926"/>
                </a:solidFill>
                <a:effectLst/>
                <a:latin typeface="JetBrains Mono"/>
              </a:rPr>
              <a:t>bootstrap_servers</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'10.152.21.186:9092'</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a:t>
            </a:r>
            <a:r>
              <a:rPr kumimoji="0" lang="en-US" altLang="en-US" sz="1600" b="0" i="0" u="none" strike="noStrike" cap="none" normalizeH="0" baseline="0" dirty="0" err="1">
                <a:ln>
                  <a:noFill/>
                </a:ln>
                <a:solidFill>
                  <a:srgbClr val="AA4926"/>
                </a:solidFill>
                <a:effectLst/>
                <a:latin typeface="JetBrains Mono"/>
              </a:rPr>
              <a:t>value_serializer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get_serialized</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while True</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data = </a:t>
            </a:r>
            <a:r>
              <a:rPr kumimoji="0" lang="en-US" altLang="en-US" sz="1600" b="0" i="0" u="none" strike="noStrike" cap="none" normalizeH="0" baseline="0" dirty="0" err="1">
                <a:ln>
                  <a:noFill/>
                </a:ln>
                <a:solidFill>
                  <a:srgbClr val="A9B7C6"/>
                </a:solidFill>
                <a:effectLst/>
                <a:latin typeface="JetBrains Mono"/>
              </a:rPr>
              <a:t>generate_data</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8888C6"/>
                </a:solidFill>
                <a:effectLst/>
                <a:latin typeface="JetBrains Mono"/>
              </a:rPr>
              <a:t>print</a:t>
            </a:r>
            <a:r>
              <a:rPr kumimoji="0" lang="en-US" altLang="en-US" sz="1600" b="0" i="0" u="none" strike="noStrike" cap="none" normalizeH="0" baseline="0" dirty="0">
                <a:ln>
                  <a:noFill/>
                </a:ln>
                <a:solidFill>
                  <a:srgbClr val="A9B7C6"/>
                </a:solidFill>
                <a:effectLst/>
                <a:latin typeface="JetBrains Mono"/>
              </a:rPr>
              <a:t>(data)</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producer.send</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err="1">
                <a:ln>
                  <a:noFill/>
                </a:ln>
                <a:solidFill>
                  <a:srgbClr val="6A8759"/>
                </a:solidFill>
                <a:effectLst/>
                <a:latin typeface="JetBrains Mono"/>
              </a:rPr>
              <a:t>registered_user'</a:t>
            </a:r>
            <a:r>
              <a:rPr kumimoji="0" lang="en-US" altLang="en-US" sz="1600" b="0" i="0" u="none" strike="noStrike" cap="none" normalizeH="0" baseline="0" dirty="0" err="1">
                <a:ln>
                  <a:noFill/>
                </a:ln>
                <a:solidFill>
                  <a:srgbClr val="CC7832"/>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data</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time.sleep</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897BB"/>
                </a:solidFill>
                <a:effectLst/>
                <a:latin typeface="JetBrains Mono"/>
              </a:rPr>
              <a:t>4</a:t>
            </a:r>
            <a:r>
              <a:rPr kumimoji="0" lang="en-US" altLang="en-US" sz="1600" b="0" i="0" u="none" strike="noStrike" cap="none" normalizeH="0" baseline="0" dirty="0">
                <a:ln>
                  <a:noFill/>
                </a:ln>
                <a:solidFill>
                  <a:srgbClr val="A9B7C6"/>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DC1AD0F9-385E-40A7-B1F4-4DB4F40E76A7}"/>
              </a:ext>
            </a:extLst>
          </p:cNvPr>
          <p:cNvSpPr txBox="1"/>
          <p:nvPr/>
        </p:nvSpPr>
        <p:spPr>
          <a:xfrm>
            <a:off x="1097280" y="2183690"/>
            <a:ext cx="2476512" cy="369332"/>
          </a:xfrm>
          <a:prstGeom prst="rect">
            <a:avLst/>
          </a:prstGeom>
          <a:noFill/>
        </p:spPr>
        <p:txBody>
          <a:bodyPr wrap="none" rtlCol="0">
            <a:spAutoFit/>
          </a:bodyPr>
          <a:lstStyle/>
          <a:p>
            <a:r>
              <a:rPr lang="en-US" dirty="0"/>
              <a:t>File Name : Producer.py</a:t>
            </a:r>
            <a:endParaRPr lang="en-AE" dirty="0"/>
          </a:p>
        </p:txBody>
      </p:sp>
      <p:sp>
        <p:nvSpPr>
          <p:cNvPr id="6" name="Slide Number Placeholder 5">
            <a:extLst>
              <a:ext uri="{FF2B5EF4-FFF2-40B4-BE49-F238E27FC236}">
                <a16:creationId xmlns:a16="http://schemas.microsoft.com/office/drawing/2014/main" id="{C902A7B8-90A7-4148-A84F-D387DC384F0F}"/>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3545635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DD464-3817-471B-B67A-5C3F58BDF21B}"/>
              </a:ext>
            </a:extLst>
          </p:cNvPr>
          <p:cNvSpPr>
            <a:spLocks noGrp="1"/>
          </p:cNvSpPr>
          <p:nvPr>
            <p:ph type="title"/>
          </p:nvPr>
        </p:nvSpPr>
        <p:spPr/>
        <p:txBody>
          <a:bodyPr/>
          <a:lstStyle/>
          <a:p>
            <a:r>
              <a:rPr lang="en-US" dirty="0"/>
              <a:t>Producer - Specific Topic Partition</a:t>
            </a:r>
            <a:endParaRPr lang="en-AE" dirty="0"/>
          </a:p>
        </p:txBody>
      </p:sp>
      <p:sp>
        <p:nvSpPr>
          <p:cNvPr id="4" name="Rectangle 1">
            <a:extLst>
              <a:ext uri="{FF2B5EF4-FFF2-40B4-BE49-F238E27FC236}">
                <a16:creationId xmlns:a16="http://schemas.microsoft.com/office/drawing/2014/main" id="{A131F51D-BD97-472D-8E04-0C376A948E7B}"/>
              </a:ext>
            </a:extLst>
          </p:cNvPr>
          <p:cNvSpPr>
            <a:spLocks noGrp="1" noChangeArrowheads="1"/>
          </p:cNvSpPr>
          <p:nvPr>
            <p:ph idx="1"/>
          </p:nvPr>
        </p:nvSpPr>
        <p:spPr bwMode="auto">
          <a:xfrm>
            <a:off x="1181254" y="1912549"/>
            <a:ext cx="10920549"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CC7832"/>
                </a:solidFill>
                <a:effectLst/>
                <a:latin typeface="JetBrains Mono"/>
              </a:rPr>
              <a:t>from </a:t>
            </a:r>
            <a:r>
              <a:rPr kumimoji="0" lang="en-US" altLang="en-US" sz="1600" b="0" i="0" u="none" strike="noStrike" cap="none" normalizeH="0" baseline="0" dirty="0" err="1">
                <a:ln>
                  <a:noFill/>
                </a:ln>
                <a:solidFill>
                  <a:srgbClr val="A9B7C6"/>
                </a:solidFill>
                <a:effectLst/>
                <a:latin typeface="JetBrains Mono"/>
              </a:rPr>
              <a:t>kafka</a:t>
            </a: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err="1">
                <a:ln>
                  <a:noFill/>
                </a:ln>
                <a:solidFill>
                  <a:srgbClr val="A9B7C6"/>
                </a:solidFill>
                <a:effectLst/>
                <a:latin typeface="JetBrains Mono"/>
              </a:rPr>
              <a:t>KafkaProducer</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a:ln>
                  <a:noFill/>
                </a:ln>
                <a:solidFill>
                  <a:srgbClr val="A9B7C6"/>
                </a:solidFill>
                <a:effectLst/>
                <a:latin typeface="JetBrains Mono"/>
              </a:rPr>
              <a:t>json</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from </a:t>
            </a:r>
            <a:r>
              <a:rPr kumimoji="0" lang="en-US" altLang="en-US" sz="1600" b="0" i="0" u="none" strike="noStrike" cap="none" normalizeH="0" baseline="0" dirty="0" err="1">
                <a:ln>
                  <a:noFill/>
                </a:ln>
                <a:solidFill>
                  <a:srgbClr val="A9B7C6"/>
                </a:solidFill>
                <a:effectLst/>
                <a:latin typeface="JetBrains Mono"/>
              </a:rPr>
              <a:t>generate_data</a:t>
            </a: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err="1">
                <a:ln>
                  <a:noFill/>
                </a:ln>
                <a:solidFill>
                  <a:srgbClr val="A9B7C6"/>
                </a:solidFill>
                <a:effectLst/>
                <a:latin typeface="JetBrains Mono"/>
              </a:rPr>
              <a:t>generate_data</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import </a:t>
            </a:r>
            <a:r>
              <a:rPr kumimoji="0" lang="en-US" altLang="en-US" sz="1600" b="0" i="0" u="none" strike="noStrike" cap="none" normalizeH="0" baseline="0" dirty="0">
                <a:ln>
                  <a:noFill/>
                </a:ln>
                <a:solidFill>
                  <a:srgbClr val="A9B7C6"/>
                </a:solidFill>
                <a:effectLst/>
                <a:latin typeface="JetBrains Mono"/>
              </a:rPr>
              <a:t>time</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def </a:t>
            </a:r>
            <a:r>
              <a:rPr kumimoji="0" lang="en-US" altLang="en-US" sz="1600" b="0" i="0" u="none" strike="noStrike" cap="none" normalizeH="0" baseline="0" dirty="0" err="1">
                <a:ln>
                  <a:noFill/>
                </a:ln>
                <a:solidFill>
                  <a:srgbClr val="FFC66D"/>
                </a:solidFill>
                <a:effectLst/>
                <a:latin typeface="JetBrains Mono"/>
              </a:rPr>
              <a:t>get_serialized</a:t>
            </a:r>
            <a:r>
              <a:rPr kumimoji="0" lang="en-US" altLang="en-US" sz="1600" b="0" i="0" u="none" strike="noStrike" cap="none" normalizeH="0" baseline="0" dirty="0">
                <a:ln>
                  <a:noFill/>
                </a:ln>
                <a:solidFill>
                  <a:srgbClr val="A9B7C6"/>
                </a:solidFill>
                <a:effectLst/>
                <a:latin typeface="JetBrains Mono"/>
              </a:rPr>
              <a:t>(data):</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err="1">
                <a:ln>
                  <a:noFill/>
                </a:ln>
                <a:solidFill>
                  <a:srgbClr val="A9B7C6"/>
                </a:solidFill>
                <a:effectLst/>
                <a:latin typeface="JetBrains Mono"/>
              </a:rPr>
              <a:t>json.dumps</a:t>
            </a:r>
            <a:r>
              <a:rPr kumimoji="0" lang="en-US" altLang="en-US" sz="1600" b="0" i="0" u="none" strike="noStrike" cap="none" normalizeH="0" baseline="0" dirty="0">
                <a:ln>
                  <a:noFill/>
                </a:ln>
                <a:solidFill>
                  <a:srgbClr val="A9B7C6"/>
                </a:solidFill>
                <a:effectLst/>
                <a:latin typeface="JetBrains Mono"/>
              </a:rPr>
              <a:t>(data).encode(</a:t>
            </a:r>
            <a:r>
              <a:rPr kumimoji="0" lang="en-US" altLang="en-US" sz="1600" b="0" i="0" u="none" strike="noStrike" cap="none" normalizeH="0" baseline="0" dirty="0">
                <a:ln>
                  <a:noFill/>
                </a:ln>
                <a:solidFill>
                  <a:srgbClr val="6A8759"/>
                </a:solidFill>
                <a:effectLst/>
                <a:latin typeface="JetBrains Mono"/>
              </a:rPr>
              <a:t>'utf-8'</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CC7832"/>
                </a:solidFill>
                <a:effectLst/>
                <a:latin typeface="JetBrains Mono"/>
              </a:rPr>
              <a:t>def </a:t>
            </a:r>
            <a:r>
              <a:rPr kumimoji="0" lang="en-US" altLang="en-US" sz="1600" b="0" i="0" u="none" strike="noStrike" cap="none" normalizeH="0" baseline="0" dirty="0" err="1">
                <a:ln>
                  <a:noFill/>
                </a:ln>
                <a:solidFill>
                  <a:srgbClr val="FFC66D"/>
                </a:solidFill>
                <a:effectLst/>
                <a:latin typeface="JetBrains Mono"/>
              </a:rPr>
              <a:t>get_partition</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keybytes</a:t>
            </a:r>
            <a:r>
              <a:rPr kumimoji="0" lang="en-US" altLang="en-US" sz="1600" b="0" i="0" u="none" strike="noStrike" cap="none" normalizeH="0" baseline="0" dirty="0" err="1">
                <a:ln>
                  <a:noFill/>
                </a:ln>
                <a:solidFill>
                  <a:srgbClr val="CC7832"/>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allpartition</a:t>
            </a:r>
            <a:r>
              <a:rPr kumimoji="0" lang="en-US" altLang="en-US" sz="1600" b="0" i="0" u="none" strike="noStrike" cap="none" normalizeH="0" baseline="0" dirty="0" err="1">
                <a:ln>
                  <a:noFill/>
                </a:ln>
                <a:solidFill>
                  <a:srgbClr val="CC7832"/>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availablepartition</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return </a:t>
            </a:r>
            <a:r>
              <a:rPr kumimoji="0" lang="en-US" altLang="en-US" sz="1600" b="0" i="0" u="none" strike="noStrike" cap="none" normalizeH="0" baseline="0" dirty="0">
                <a:ln>
                  <a:noFill/>
                </a:ln>
                <a:solidFill>
                  <a:srgbClr val="6897BB"/>
                </a:solidFill>
                <a:effectLst/>
                <a:latin typeface="JetBrains Mono"/>
              </a:rPr>
              <a:t>0</a:t>
            </a:r>
            <a:br>
              <a:rPr kumimoji="0" lang="en-US" altLang="en-US" sz="1600" b="0" i="0" u="none" strike="noStrike" cap="none" normalizeH="0" baseline="0" dirty="0">
                <a:ln>
                  <a:noFill/>
                </a:ln>
                <a:solidFill>
                  <a:srgbClr val="6897BB"/>
                </a:solidFill>
                <a:effectLst/>
                <a:latin typeface="JetBrains Mono"/>
              </a:rPr>
            </a:br>
            <a:br>
              <a:rPr kumimoji="0" lang="en-US" altLang="en-US" sz="1600" b="0" i="0" u="none" strike="noStrike" cap="none" normalizeH="0" baseline="0" dirty="0">
                <a:ln>
                  <a:noFill/>
                </a:ln>
                <a:solidFill>
                  <a:srgbClr val="6897BB"/>
                </a:solidFill>
                <a:effectLst/>
                <a:latin typeface="JetBrains Mono"/>
              </a:rPr>
            </a:br>
            <a:r>
              <a:rPr kumimoji="0" lang="en-US" altLang="en-US" sz="1600" b="0" i="0" u="none" strike="noStrike" cap="none" normalizeH="0" baseline="0" dirty="0">
                <a:ln>
                  <a:noFill/>
                </a:ln>
                <a:solidFill>
                  <a:srgbClr val="CC7832"/>
                </a:solidFill>
                <a:effectLst/>
                <a:latin typeface="JetBrains Mono"/>
              </a:rPr>
              <a:t>if </a:t>
            </a:r>
            <a:r>
              <a:rPr kumimoji="0" lang="en-US" altLang="en-US" sz="1600" b="0" i="0" u="none" strike="noStrike" cap="none" normalizeH="0" baseline="0" dirty="0">
                <a:ln>
                  <a:noFill/>
                </a:ln>
                <a:solidFill>
                  <a:srgbClr val="A9B7C6"/>
                </a:solidFill>
                <a:effectLst/>
                <a:latin typeface="JetBrains Mono"/>
              </a:rPr>
              <a:t>__name__ == </a:t>
            </a:r>
            <a:r>
              <a:rPr kumimoji="0" lang="en-US" altLang="en-US" sz="1600" b="0" i="0" u="none" strike="noStrike" cap="none" normalizeH="0" baseline="0" dirty="0">
                <a:ln>
                  <a:noFill/>
                </a:ln>
                <a:solidFill>
                  <a:srgbClr val="6A8759"/>
                </a:solidFill>
                <a:effectLst/>
                <a:latin typeface="JetBrains Mono"/>
              </a:rPr>
              <a:t>'__main__'</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producer = </a:t>
            </a:r>
            <a:r>
              <a:rPr kumimoji="0" lang="en-US" altLang="en-US" sz="1600" b="0" i="0" u="none" strike="noStrike" cap="none" normalizeH="0" baseline="0" dirty="0" err="1">
                <a:ln>
                  <a:noFill/>
                </a:ln>
                <a:solidFill>
                  <a:srgbClr val="A9B7C6"/>
                </a:solidFill>
                <a:effectLst/>
                <a:latin typeface="JetBrains Mono"/>
              </a:rPr>
              <a:t>KafkaProducer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AA4926"/>
                </a:solidFill>
                <a:effectLst/>
                <a:latin typeface="JetBrains Mono"/>
              </a:rPr>
              <a:t>bootstrap_servers</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'10.152.21.186:9092'</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CC7832"/>
                </a:solidFill>
                <a:effectLst/>
                <a:latin typeface="JetBrains Mono"/>
              </a:rPr>
              <a:t>,</a:t>
            </a:r>
            <a:r>
              <a:rPr kumimoji="0" lang="en-US" altLang="en-US" sz="1600" b="0" i="0" u="none" strike="noStrike" cap="none" normalizeH="0" baseline="0" dirty="0" err="1">
                <a:ln>
                  <a:noFill/>
                </a:ln>
                <a:solidFill>
                  <a:srgbClr val="AA4926"/>
                </a:solidFill>
                <a:effectLst/>
                <a:latin typeface="JetBrains Mono"/>
              </a:rPr>
              <a:t>value_serializer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get_serialized</a:t>
            </a:r>
            <a:r>
              <a:rPr kumimoji="0" lang="en-US" altLang="en-US" sz="1600" b="0" i="0" u="none" strike="noStrike" cap="none" normalizeH="0" baseline="0" dirty="0" err="1">
                <a:ln>
                  <a:noFill/>
                </a:ln>
                <a:solidFill>
                  <a:srgbClr val="CC7832"/>
                </a:solidFill>
                <a:effectLst/>
                <a:latin typeface="JetBrains Mono"/>
              </a:rPr>
              <a:t>,</a:t>
            </a:r>
            <a:r>
              <a:rPr kumimoji="0" lang="en-US" altLang="en-US" sz="1600" b="0" i="0" u="none" strike="noStrike" cap="none" normalizeH="0" baseline="0" dirty="0" err="1">
                <a:ln>
                  <a:noFill/>
                </a:ln>
                <a:solidFill>
                  <a:srgbClr val="AA4926"/>
                </a:solidFill>
                <a:effectLst/>
                <a:latin typeface="JetBrains Mono"/>
              </a:rPr>
              <a:t>partitioner</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get_partition</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CC7832"/>
                </a:solidFill>
                <a:effectLst/>
                <a:latin typeface="JetBrains Mono"/>
              </a:rPr>
              <a:t>while True</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data = </a:t>
            </a:r>
            <a:r>
              <a:rPr kumimoji="0" lang="en-US" altLang="en-US" sz="1600" b="0" i="0" u="none" strike="noStrike" cap="none" normalizeH="0" baseline="0" dirty="0" err="1">
                <a:ln>
                  <a:noFill/>
                </a:ln>
                <a:solidFill>
                  <a:srgbClr val="A9B7C6"/>
                </a:solidFill>
                <a:effectLst/>
                <a:latin typeface="JetBrains Mono"/>
              </a:rPr>
              <a:t>generate_data</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a:ln>
                  <a:noFill/>
                </a:ln>
                <a:solidFill>
                  <a:srgbClr val="8888C6"/>
                </a:solidFill>
                <a:effectLst/>
                <a:latin typeface="JetBrains Mono"/>
              </a:rPr>
              <a:t>print</a:t>
            </a:r>
            <a:r>
              <a:rPr kumimoji="0" lang="en-US" altLang="en-US" sz="1600" b="0" i="0" u="none" strike="noStrike" cap="none" normalizeH="0" baseline="0" dirty="0">
                <a:ln>
                  <a:noFill/>
                </a:ln>
                <a:solidFill>
                  <a:srgbClr val="A9B7C6"/>
                </a:solidFill>
                <a:effectLst/>
                <a:latin typeface="JetBrains Mono"/>
              </a:rPr>
              <a:t>(data)</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producer.send</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A8759"/>
                </a:solidFill>
                <a:effectLst/>
                <a:latin typeface="JetBrains Mono"/>
              </a:rPr>
              <a:t>'</a:t>
            </a:r>
            <a:r>
              <a:rPr kumimoji="0" lang="en-US" altLang="en-US" sz="1600" b="0" i="0" u="none" strike="noStrike" cap="none" normalizeH="0" baseline="0" dirty="0" err="1">
                <a:ln>
                  <a:noFill/>
                </a:ln>
                <a:solidFill>
                  <a:srgbClr val="6A8759"/>
                </a:solidFill>
                <a:effectLst/>
                <a:latin typeface="JetBrains Mono"/>
              </a:rPr>
              <a:t>registered_user'</a:t>
            </a:r>
            <a:r>
              <a:rPr kumimoji="0" lang="en-US" altLang="en-US" sz="1600" b="0" i="0" u="none" strike="noStrike" cap="none" normalizeH="0" baseline="0" dirty="0" err="1">
                <a:ln>
                  <a:noFill/>
                </a:ln>
                <a:solidFill>
                  <a:srgbClr val="CC7832"/>
                </a:solidFill>
                <a:effectLst/>
                <a:latin typeface="JetBrains Mono"/>
              </a:rPr>
              <a:t>,</a:t>
            </a:r>
            <a:r>
              <a:rPr kumimoji="0" lang="en-US" altLang="en-US" sz="1600" b="0" i="0" u="none" strike="noStrike" cap="none" normalizeH="0" baseline="0" dirty="0" err="1">
                <a:ln>
                  <a:noFill/>
                </a:ln>
                <a:solidFill>
                  <a:srgbClr val="A9B7C6"/>
                </a:solidFill>
                <a:effectLst/>
                <a:latin typeface="JetBrains Mono"/>
              </a:rPr>
              <a:t>data</a:t>
            </a:r>
            <a:r>
              <a:rPr kumimoji="0" lang="en-US" altLang="en-US" sz="1600" b="0" i="0" u="none" strike="noStrike" cap="none" normalizeH="0" baseline="0" dirty="0">
                <a:ln>
                  <a:noFill/>
                </a:ln>
                <a:solidFill>
                  <a:srgbClr val="A9B7C6"/>
                </a:solidFill>
                <a:effectLst/>
                <a:latin typeface="JetBrains Mono"/>
              </a:rPr>
              <a:t>)</a:t>
            </a:r>
            <a:br>
              <a:rPr kumimoji="0" lang="en-US" altLang="en-US" sz="1600" b="0" i="0" u="none" strike="noStrike" cap="none" normalizeH="0" baseline="0" dirty="0">
                <a:ln>
                  <a:noFill/>
                </a:ln>
                <a:solidFill>
                  <a:srgbClr val="A9B7C6"/>
                </a:solidFill>
                <a:effectLst/>
                <a:latin typeface="JetBrains Mono"/>
              </a:rPr>
            </a:br>
            <a:r>
              <a:rPr kumimoji="0" lang="en-US" altLang="en-US" sz="1600" b="0" i="0" u="none" strike="noStrike" cap="none" normalizeH="0" baseline="0" dirty="0">
                <a:ln>
                  <a:noFill/>
                </a:ln>
                <a:solidFill>
                  <a:srgbClr val="A9B7C6"/>
                </a:solidFill>
                <a:effectLst/>
                <a:latin typeface="JetBrains Mono"/>
              </a:rPr>
              <a:t>        </a:t>
            </a:r>
            <a:r>
              <a:rPr kumimoji="0" lang="en-US" altLang="en-US" sz="1600" b="0" i="0" u="none" strike="noStrike" cap="none" normalizeH="0" baseline="0" dirty="0" err="1">
                <a:ln>
                  <a:noFill/>
                </a:ln>
                <a:solidFill>
                  <a:srgbClr val="A9B7C6"/>
                </a:solidFill>
                <a:effectLst/>
                <a:latin typeface="JetBrains Mono"/>
              </a:rPr>
              <a:t>time.sleep</a:t>
            </a:r>
            <a:r>
              <a:rPr kumimoji="0" lang="en-US" altLang="en-US" sz="1600" b="0" i="0" u="none" strike="noStrike" cap="none" normalizeH="0" baseline="0" dirty="0">
                <a:ln>
                  <a:noFill/>
                </a:ln>
                <a:solidFill>
                  <a:srgbClr val="A9B7C6"/>
                </a:solidFill>
                <a:effectLst/>
                <a:latin typeface="JetBrains Mono"/>
              </a:rPr>
              <a:t>(</a:t>
            </a:r>
            <a:r>
              <a:rPr kumimoji="0" lang="en-US" altLang="en-US" sz="1600" b="0" i="0" u="none" strike="noStrike" cap="none" normalizeH="0" baseline="0" dirty="0">
                <a:ln>
                  <a:noFill/>
                </a:ln>
                <a:solidFill>
                  <a:srgbClr val="6897BB"/>
                </a:solidFill>
                <a:effectLst/>
                <a:latin typeface="JetBrains Mono"/>
              </a:rPr>
              <a:t>4</a:t>
            </a:r>
            <a:r>
              <a:rPr kumimoji="0" lang="en-US" altLang="en-US" sz="1600" b="0" i="0" u="none" strike="noStrike" cap="none" normalizeH="0" baseline="0" dirty="0">
                <a:ln>
                  <a:noFill/>
                </a:ln>
                <a:solidFill>
                  <a:srgbClr val="A9B7C6"/>
                </a:solidFill>
                <a:effectLst/>
                <a:latin typeface="JetBrains Mono"/>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Slide Number Placeholder 4">
            <a:extLst>
              <a:ext uri="{FF2B5EF4-FFF2-40B4-BE49-F238E27FC236}">
                <a16:creationId xmlns:a16="http://schemas.microsoft.com/office/drawing/2014/main" id="{C8F2197C-17CE-4B3C-ABEC-356C70B1932D}"/>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648746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onsumer Group &#10;po &#10;Topic &#10;Configuration Needed by Consumer &#10;• topic &#10;• bootstrap_servers &#10;group_id ">
            <a:extLst>
              <a:ext uri="{FF2B5EF4-FFF2-40B4-BE49-F238E27FC236}">
                <a16:creationId xmlns:a16="http://schemas.microsoft.com/office/drawing/2014/main" id="{75560B9F-3911-430E-A629-B0C3D827763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097280" y="2255095"/>
            <a:ext cx="4639736" cy="347980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2A7EBC-D98B-4E06-82ED-F3D924FE9FD4}"/>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i="0" kern="1200" spc="-50" baseline="0" dirty="0">
                <a:latin typeface="+mj-lt"/>
                <a:ea typeface="+mj-ea"/>
                <a:cs typeface="+mj-cs"/>
              </a:rPr>
              <a:t>Consumer</a:t>
            </a:r>
          </a:p>
        </p:txBody>
      </p:sp>
      <p:sp>
        <p:nvSpPr>
          <p:cNvPr id="4" name="Rectangle 3">
            <a:extLst>
              <a:ext uri="{FF2B5EF4-FFF2-40B4-BE49-F238E27FC236}">
                <a16:creationId xmlns:a16="http://schemas.microsoft.com/office/drawing/2014/main" id="{54A8A3F3-E810-4684-8E67-3F358FA197B5}"/>
              </a:ext>
            </a:extLst>
          </p:cNvPr>
          <p:cNvSpPr/>
          <p:nvPr/>
        </p:nvSpPr>
        <p:spPr>
          <a:xfrm>
            <a:off x="6515944" y="2120900"/>
            <a:ext cx="4639736" cy="3748194"/>
          </a:xfrm>
          <a:prstGeom prst="rect">
            <a:avLst/>
          </a:prstGeom>
        </p:spPr>
        <p:txBody>
          <a:bodyPr vert="horz" lIns="0" tIns="45720" rIns="0" bIns="45720" rtlCol="0">
            <a:normAutofit/>
          </a:bodyPr>
          <a:lstStyle/>
          <a:p>
            <a:pPr marL="685800" indent="-342900" fontAlgn="ctr">
              <a:spcAft>
                <a:spcPts val="600"/>
              </a:spcAft>
              <a:buFont typeface="Wingdings" panose="05000000000000000000" pitchFamily="2" charset="2"/>
              <a:buChar char="v"/>
            </a:pPr>
            <a:r>
              <a:rPr lang="en-US" sz="1900" dirty="0">
                <a:solidFill>
                  <a:schemeClr val="tx1">
                    <a:lumMod val="75000"/>
                    <a:lumOff val="25000"/>
                  </a:schemeClr>
                </a:solidFill>
              </a:rPr>
              <a:t>Consumer is Kafka component that consumes messages from Kafka topic</a:t>
            </a:r>
          </a:p>
          <a:p>
            <a:pPr marL="685800" indent="-342900" fontAlgn="ctr">
              <a:spcAft>
                <a:spcPts val="600"/>
              </a:spcAft>
              <a:buFont typeface="Wingdings" panose="05000000000000000000" pitchFamily="2" charset="2"/>
              <a:buChar char="v"/>
            </a:pPr>
            <a:r>
              <a:rPr lang="en-US" sz="1900" dirty="0">
                <a:solidFill>
                  <a:schemeClr val="tx1">
                    <a:lumMod val="75000"/>
                    <a:lumOff val="25000"/>
                  </a:schemeClr>
                </a:solidFill>
              </a:rPr>
              <a:t>Internally consumer consumes messages from Kafka topic Partition</a:t>
            </a:r>
          </a:p>
          <a:p>
            <a:pPr marL="685800" indent="-342900" fontAlgn="ctr">
              <a:spcAft>
                <a:spcPts val="600"/>
              </a:spcAft>
              <a:buFont typeface="Wingdings" panose="05000000000000000000" pitchFamily="2" charset="2"/>
              <a:buChar char="v"/>
            </a:pPr>
            <a:r>
              <a:rPr lang="en-US" sz="1900" dirty="0">
                <a:solidFill>
                  <a:schemeClr val="tx1">
                    <a:lumMod val="75000"/>
                    <a:lumOff val="25000"/>
                  </a:schemeClr>
                </a:solidFill>
              </a:rPr>
              <a:t>Every consumer assigned to Consumer group</a:t>
            </a:r>
          </a:p>
          <a:p>
            <a:pPr marL="685800" indent="-342900" fontAlgn="ctr">
              <a:spcAft>
                <a:spcPts val="600"/>
              </a:spcAft>
              <a:buFont typeface="Wingdings" panose="05000000000000000000" pitchFamily="2" charset="2"/>
              <a:buChar char="v"/>
            </a:pPr>
            <a:r>
              <a:rPr lang="en-US" sz="1900" dirty="0">
                <a:solidFill>
                  <a:schemeClr val="tx1">
                    <a:lumMod val="75000"/>
                    <a:lumOff val="25000"/>
                  </a:schemeClr>
                </a:solidFill>
              </a:rPr>
              <a:t>If no </a:t>
            </a:r>
            <a:r>
              <a:rPr lang="en-US" sz="1900" dirty="0" err="1">
                <a:solidFill>
                  <a:schemeClr val="tx1">
                    <a:lumMod val="75000"/>
                    <a:lumOff val="25000"/>
                  </a:schemeClr>
                </a:solidFill>
              </a:rPr>
              <a:t>group_id</a:t>
            </a:r>
            <a:r>
              <a:rPr lang="en-US" sz="1900" dirty="0">
                <a:solidFill>
                  <a:schemeClr val="tx1">
                    <a:lumMod val="75000"/>
                    <a:lumOff val="25000"/>
                  </a:schemeClr>
                </a:solidFill>
              </a:rPr>
              <a:t> provided , then random group is assigned</a:t>
            </a:r>
            <a:endParaRPr lang="en-US" sz="1900" dirty="0">
              <a:solidFill>
                <a:schemeClr val="tx1">
                  <a:lumMod val="75000"/>
                  <a:lumOff val="25000"/>
                </a:schemeClr>
              </a:solidFill>
              <a:effectLst/>
            </a:endParaRPr>
          </a:p>
        </p:txBody>
      </p:sp>
      <p:sp>
        <p:nvSpPr>
          <p:cNvPr id="5" name="Slide Number Placeholder 4">
            <a:extLst>
              <a:ext uri="{FF2B5EF4-FFF2-40B4-BE49-F238E27FC236}">
                <a16:creationId xmlns:a16="http://schemas.microsoft.com/office/drawing/2014/main" id="{22676756-9692-42D8-A973-A792CF0B3C5A}"/>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1105145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1887-1453-4543-B1B7-AE26764E4141}"/>
              </a:ext>
            </a:extLst>
          </p:cNvPr>
          <p:cNvSpPr>
            <a:spLocks noGrp="1"/>
          </p:cNvSpPr>
          <p:nvPr>
            <p:ph type="title"/>
          </p:nvPr>
        </p:nvSpPr>
        <p:spPr>
          <a:xfrm>
            <a:off x="1097280" y="286603"/>
            <a:ext cx="10058400" cy="1450757"/>
          </a:xfrm>
        </p:spPr>
        <p:txBody>
          <a:bodyPr anchor="b">
            <a:normAutofit/>
          </a:bodyPr>
          <a:lstStyle/>
          <a:p>
            <a:r>
              <a:rPr lang="en-US" b="1" dirty="0"/>
              <a:t>Consumer Group</a:t>
            </a:r>
            <a:endParaRPr lang="en-AE" dirty="0"/>
          </a:p>
        </p:txBody>
      </p:sp>
      <p:pic>
        <p:nvPicPr>
          <p:cNvPr id="15362" name="Picture 2" descr="Consumer G roup &#10;Node 2 &#10;Node 1 ">
            <a:extLst>
              <a:ext uri="{FF2B5EF4-FFF2-40B4-BE49-F238E27FC236}">
                <a16:creationId xmlns:a16="http://schemas.microsoft.com/office/drawing/2014/main" id="{458D6FB7-E9F9-4E08-8BF6-79D4592C93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87493" y="2120900"/>
            <a:ext cx="4259310" cy="374819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FA88F1A-3279-4616-B1A5-15F9661BDE0F}"/>
              </a:ext>
            </a:extLst>
          </p:cNvPr>
          <p:cNvSpPr>
            <a:spLocks noGrp="1"/>
          </p:cNvSpPr>
          <p:nvPr>
            <p:ph sz="half" idx="2"/>
          </p:nvPr>
        </p:nvSpPr>
        <p:spPr>
          <a:xfrm>
            <a:off x="6515944" y="2120900"/>
            <a:ext cx="4639736" cy="3748194"/>
          </a:xfrm>
        </p:spPr>
        <p:txBody>
          <a:bodyPr>
            <a:normAutofit/>
          </a:bodyPr>
          <a:lstStyle/>
          <a:p>
            <a:pPr fontAlgn="ctr"/>
            <a:r>
              <a:rPr lang="en-US" dirty="0"/>
              <a:t>Logical grouping of one or more consumers is called consumer group</a:t>
            </a:r>
          </a:p>
          <a:p>
            <a:pPr fontAlgn="ctr"/>
            <a:r>
              <a:rPr lang="en-US" dirty="0"/>
              <a:t>Mandatory for a consumer to register to a consumer group</a:t>
            </a:r>
          </a:p>
          <a:p>
            <a:pPr fontAlgn="ctr"/>
            <a:r>
              <a:rPr lang="en-US" dirty="0"/>
              <a:t>Consumer instances are separate process</a:t>
            </a:r>
          </a:p>
          <a:p>
            <a:pPr fontAlgn="ctr"/>
            <a:r>
              <a:rPr lang="en-US" dirty="0"/>
              <a:t>Consumer instance of same consumer group can be on different nodes</a:t>
            </a:r>
          </a:p>
          <a:p>
            <a:endParaRPr lang="en-US" dirty="0"/>
          </a:p>
        </p:txBody>
      </p:sp>
      <p:sp>
        <p:nvSpPr>
          <p:cNvPr id="5" name="Slide Number Placeholder 4">
            <a:extLst>
              <a:ext uri="{FF2B5EF4-FFF2-40B4-BE49-F238E27FC236}">
                <a16:creationId xmlns:a16="http://schemas.microsoft.com/office/drawing/2014/main" id="{F26D2635-9C48-4CDE-B783-5F17564E570F}"/>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3214350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Example : I Topic, I Partition, I Consumer &#10;• All message will be published to PO partition &#10;Consumer Group A &#10;• All message will be consumed by CI &#10;Publisher &#10;Topic ">
            <a:extLst>
              <a:ext uri="{FF2B5EF4-FFF2-40B4-BE49-F238E27FC236}">
                <a16:creationId xmlns:a16="http://schemas.microsoft.com/office/drawing/2014/main" id="{83484559-FA16-42C0-9F5E-41FF19CA4B7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356393" y="3502719"/>
            <a:ext cx="6835607" cy="199941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E08175-7C22-4164-BC51-8C298DE66523}"/>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i="0" kern="1200" spc="-50" baseline="0">
                <a:latin typeface="+mj-lt"/>
                <a:ea typeface="+mj-ea"/>
                <a:cs typeface="+mj-cs"/>
              </a:rPr>
              <a:t>Consumer – Python code</a:t>
            </a:r>
          </a:p>
        </p:txBody>
      </p:sp>
      <p:sp>
        <p:nvSpPr>
          <p:cNvPr id="5" name="Rectangle 4">
            <a:extLst>
              <a:ext uri="{FF2B5EF4-FFF2-40B4-BE49-F238E27FC236}">
                <a16:creationId xmlns:a16="http://schemas.microsoft.com/office/drawing/2014/main" id="{572CBAF3-BC21-49F8-90DA-882D88A48EF3}"/>
              </a:ext>
            </a:extLst>
          </p:cNvPr>
          <p:cNvSpPr/>
          <p:nvPr/>
        </p:nvSpPr>
        <p:spPr>
          <a:xfrm>
            <a:off x="1097280" y="2120900"/>
            <a:ext cx="4639736" cy="3748193"/>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dirty="0">
                <a:solidFill>
                  <a:schemeClr val="tx1">
                    <a:lumMod val="75000"/>
                    <a:lumOff val="25000"/>
                  </a:schemeClr>
                </a:solidFill>
              </a:rPr>
              <a:t> </a:t>
            </a:r>
          </a:p>
          <a:p>
            <a:pPr>
              <a:lnSpc>
                <a:spcPct val="90000"/>
              </a:lnSpc>
              <a:spcAft>
                <a:spcPts val="600"/>
              </a:spcAft>
              <a:buFont typeface="Calibri" panose="020F0502020204030204" pitchFamily="34" charset="0"/>
            </a:pPr>
            <a:r>
              <a:rPr lang="en-US" dirty="0">
                <a:solidFill>
                  <a:schemeClr val="tx1">
                    <a:lumMod val="75000"/>
                    <a:lumOff val="25000"/>
                  </a:schemeClr>
                </a:solidFill>
                <a:hlinkClick r:id="rId3"/>
              </a:rPr>
              <a:t>https://github.com/ameenhashir/kafka/tree/master/workspace/kafka-app-demo/venv</a:t>
            </a:r>
            <a:endParaRPr lang="en-US" dirty="0">
              <a:solidFill>
                <a:schemeClr val="tx1">
                  <a:lumMod val="75000"/>
                  <a:lumOff val="25000"/>
                </a:schemeClr>
              </a:solidFill>
            </a:endParaRPr>
          </a:p>
          <a:p>
            <a:pPr>
              <a:lnSpc>
                <a:spcPct val="90000"/>
              </a:lnSpc>
              <a:spcAft>
                <a:spcPts val="600"/>
              </a:spcAft>
              <a:buFont typeface="Calibri" panose="020F0502020204030204" pitchFamily="34" charset="0"/>
            </a:pPr>
            <a:r>
              <a:rPr lang="en-US" dirty="0">
                <a:solidFill>
                  <a:schemeClr val="tx1">
                    <a:lumMod val="75000"/>
                    <a:lumOff val="25000"/>
                  </a:schemeClr>
                </a:solidFill>
              </a:rPr>
              <a:t> </a:t>
            </a:r>
          </a:p>
          <a:p>
            <a:pPr>
              <a:lnSpc>
                <a:spcPct val="90000"/>
              </a:lnSpc>
              <a:spcAft>
                <a:spcPts val="600"/>
              </a:spcAft>
              <a:buFont typeface="Calibri" panose="020F0502020204030204" pitchFamily="34" charset="0"/>
            </a:pPr>
            <a:r>
              <a:rPr lang="en-US" dirty="0">
                <a:solidFill>
                  <a:schemeClr val="tx1">
                    <a:lumMod val="75000"/>
                    <a:lumOff val="25000"/>
                  </a:schemeClr>
                </a:solidFill>
              </a:rPr>
              <a:t>Code : </a:t>
            </a:r>
            <a:r>
              <a:rPr lang="en-US" dirty="0">
                <a:solidFill>
                  <a:schemeClr val="tx1">
                    <a:lumMod val="75000"/>
                    <a:lumOff val="25000"/>
                  </a:schemeClr>
                </a:solidFill>
                <a:hlinkClick r:id="rId4"/>
              </a:rPr>
              <a:t>consumer.py</a:t>
            </a:r>
            <a:endParaRPr lang="en-US" dirty="0">
              <a:solidFill>
                <a:schemeClr val="tx1">
                  <a:lumMod val="75000"/>
                  <a:lumOff val="25000"/>
                </a:schemeClr>
              </a:solidFill>
            </a:endParaRPr>
          </a:p>
          <a:p>
            <a:pPr>
              <a:lnSpc>
                <a:spcPct val="90000"/>
              </a:lnSpc>
              <a:spcAft>
                <a:spcPts val="600"/>
              </a:spcAft>
              <a:buFont typeface="Calibri" panose="020F0502020204030204" pitchFamily="34" charset="0"/>
            </a:pPr>
            <a:r>
              <a:rPr lang="en-US" dirty="0">
                <a:solidFill>
                  <a:schemeClr val="tx1">
                    <a:lumMod val="75000"/>
                    <a:lumOff val="25000"/>
                  </a:schemeClr>
                </a:solidFill>
              </a:rPr>
              <a:t> </a:t>
            </a:r>
          </a:p>
          <a:p>
            <a:pPr marL="628650" indent="-285750" fontAlgn="ctr">
              <a:lnSpc>
                <a:spcPct val="90000"/>
              </a:lnSpc>
              <a:spcAft>
                <a:spcPts val="600"/>
              </a:spcAft>
              <a:buFont typeface="Arial" panose="020B0604020202020204" pitchFamily="34" charset="0"/>
              <a:buChar char="•"/>
            </a:pPr>
            <a:r>
              <a:rPr lang="en-US" dirty="0">
                <a:solidFill>
                  <a:schemeClr val="tx1">
                    <a:lumMod val="75000"/>
                    <a:lumOff val="25000"/>
                  </a:schemeClr>
                </a:solidFill>
              </a:rPr>
              <a:t>Create a topic with 1 partition with 1 Broker</a:t>
            </a:r>
          </a:p>
          <a:p>
            <a:pPr marL="628650" indent="-285750" fontAlgn="ctr">
              <a:lnSpc>
                <a:spcPct val="90000"/>
              </a:lnSpc>
              <a:spcAft>
                <a:spcPts val="600"/>
              </a:spcAft>
              <a:buFont typeface="Arial" panose="020B0604020202020204" pitchFamily="34" charset="0"/>
              <a:buChar char="•"/>
            </a:pPr>
            <a:r>
              <a:rPr lang="en-US" dirty="0">
                <a:solidFill>
                  <a:schemeClr val="tx1">
                    <a:lumMod val="75000"/>
                    <a:lumOff val="25000"/>
                  </a:schemeClr>
                </a:solidFill>
              </a:rPr>
              <a:t>Run producer.py to produce to topic partition</a:t>
            </a:r>
          </a:p>
          <a:p>
            <a:pPr marL="628650" indent="-285750" fontAlgn="ctr">
              <a:lnSpc>
                <a:spcPct val="90000"/>
              </a:lnSpc>
              <a:spcAft>
                <a:spcPts val="600"/>
              </a:spcAft>
              <a:buFont typeface="Arial" panose="020B0604020202020204" pitchFamily="34" charset="0"/>
              <a:buChar char="•"/>
            </a:pPr>
            <a:r>
              <a:rPr lang="en-US" dirty="0">
                <a:solidFill>
                  <a:schemeClr val="tx1">
                    <a:lumMod val="75000"/>
                    <a:lumOff val="25000"/>
                  </a:schemeClr>
                </a:solidFill>
              </a:rPr>
              <a:t>Run Consumer.py to consume</a:t>
            </a:r>
          </a:p>
          <a:p>
            <a:pPr marL="628650" indent="-285750" fontAlgn="ctr">
              <a:lnSpc>
                <a:spcPct val="90000"/>
              </a:lnSpc>
              <a:spcAft>
                <a:spcPts val="600"/>
              </a:spcAft>
              <a:buFont typeface="Arial" panose="020B0604020202020204" pitchFamily="34" charset="0"/>
              <a:buChar char="•"/>
            </a:pPr>
            <a:r>
              <a:rPr lang="en-US" dirty="0">
                <a:solidFill>
                  <a:schemeClr val="tx1">
                    <a:lumMod val="75000"/>
                    <a:lumOff val="25000"/>
                  </a:schemeClr>
                </a:solidFill>
              </a:rPr>
              <a:t>Check Kafka Tool the same to verify</a:t>
            </a:r>
          </a:p>
        </p:txBody>
      </p:sp>
      <p:sp>
        <p:nvSpPr>
          <p:cNvPr id="6" name="Slide Number Placeholder 5">
            <a:extLst>
              <a:ext uri="{FF2B5EF4-FFF2-40B4-BE49-F238E27FC236}">
                <a16:creationId xmlns:a16="http://schemas.microsoft.com/office/drawing/2014/main" id="{055A698E-C0D3-4214-B43C-A3ECF88F13B9}"/>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2366004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FC19DD6-A584-4224-9E2A-68CEAB2F891F}"/>
              </a:ext>
            </a:extLst>
          </p:cNvPr>
          <p:cNvSpPr>
            <a:spLocks noGrp="1" noChangeArrowheads="1"/>
          </p:cNvSpPr>
          <p:nvPr>
            <p:ph idx="1"/>
          </p:nvPr>
        </p:nvSpPr>
        <p:spPr bwMode="auto">
          <a:xfrm>
            <a:off x="998375" y="1166842"/>
            <a:ext cx="10195249" cy="45243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CC7832"/>
                </a:solidFill>
                <a:effectLst/>
                <a:latin typeface="JetBrains Mono"/>
              </a:rPr>
              <a:t>from </a:t>
            </a:r>
            <a:r>
              <a:rPr kumimoji="0" lang="en-US" altLang="en-US" sz="2400" b="0" i="0" u="none" strike="noStrike" cap="none" normalizeH="0" baseline="0" dirty="0" err="1">
                <a:ln>
                  <a:noFill/>
                </a:ln>
                <a:solidFill>
                  <a:srgbClr val="A9B7C6"/>
                </a:solidFill>
                <a:effectLst/>
                <a:latin typeface="JetBrains Mono"/>
              </a:rPr>
              <a:t>kafka</a:t>
            </a: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a:ln>
                  <a:noFill/>
                </a:ln>
                <a:solidFill>
                  <a:srgbClr val="CC7832"/>
                </a:solidFill>
                <a:effectLst/>
                <a:latin typeface="JetBrains Mono"/>
              </a:rPr>
              <a:t>import </a:t>
            </a:r>
            <a:r>
              <a:rPr kumimoji="0" lang="en-US" altLang="en-US" sz="2400" b="0" i="0" u="none" strike="noStrike" cap="none" normalizeH="0" baseline="0" dirty="0" err="1">
                <a:ln>
                  <a:noFill/>
                </a:ln>
                <a:solidFill>
                  <a:srgbClr val="A9B7C6"/>
                </a:solidFill>
                <a:effectLst/>
                <a:latin typeface="JetBrains Mono"/>
              </a:rPr>
              <a:t>KafkaConsumer</a:t>
            </a: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CC7832"/>
                </a:solidFill>
                <a:effectLst/>
                <a:latin typeface="JetBrains Mono"/>
              </a:rPr>
              <a:t>import </a:t>
            </a:r>
            <a:r>
              <a:rPr kumimoji="0" lang="en-US" altLang="en-US" sz="2400" b="0" i="0" u="none" strike="noStrike" cap="none" normalizeH="0" baseline="0" dirty="0">
                <a:ln>
                  <a:noFill/>
                </a:ln>
                <a:solidFill>
                  <a:srgbClr val="A9B7C6"/>
                </a:solidFill>
                <a:effectLst/>
                <a:latin typeface="JetBrains Mono"/>
              </a:rPr>
              <a:t>json</a:t>
            </a:r>
            <a:br>
              <a:rPr kumimoji="0" lang="en-US" altLang="en-US" sz="2400" b="0" i="0" u="none" strike="noStrike" cap="none" normalizeH="0" baseline="0" dirty="0">
                <a:ln>
                  <a:noFill/>
                </a:ln>
                <a:solidFill>
                  <a:srgbClr val="A9B7C6"/>
                </a:solidFill>
                <a:effectLst/>
                <a:latin typeface="JetBrains Mono"/>
              </a:rPr>
            </a:b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CC7832"/>
                </a:solidFill>
                <a:effectLst/>
                <a:latin typeface="JetBrains Mono"/>
              </a:rPr>
              <a:t>if </a:t>
            </a:r>
            <a:r>
              <a:rPr kumimoji="0" lang="en-US" altLang="en-US" sz="2400" b="0" i="0" u="none" strike="noStrike" cap="none" normalizeH="0" baseline="0" dirty="0">
                <a:ln>
                  <a:noFill/>
                </a:ln>
                <a:solidFill>
                  <a:srgbClr val="A9B7C6"/>
                </a:solidFill>
                <a:effectLst/>
                <a:latin typeface="JetBrains Mono"/>
              </a:rPr>
              <a:t>__name__==</a:t>
            </a:r>
            <a:r>
              <a:rPr kumimoji="0" lang="en-US" altLang="en-US" sz="2400" b="0" i="0" u="none" strike="noStrike" cap="none" normalizeH="0" baseline="0" dirty="0">
                <a:ln>
                  <a:noFill/>
                </a:ln>
                <a:solidFill>
                  <a:srgbClr val="6A8759"/>
                </a:solidFill>
                <a:effectLst/>
                <a:latin typeface="JetBrains Mono"/>
              </a:rPr>
              <a:t>'__main__'</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    consumer = </a:t>
            </a:r>
            <a:r>
              <a:rPr kumimoji="0" lang="en-US" altLang="en-US" sz="2400" b="0" i="0" u="none" strike="noStrike" cap="none" normalizeH="0" baseline="0" dirty="0" err="1">
                <a:ln>
                  <a:noFill/>
                </a:ln>
                <a:solidFill>
                  <a:srgbClr val="A9B7C6"/>
                </a:solidFill>
                <a:effectLst/>
                <a:latin typeface="JetBrains Mono"/>
              </a:rPr>
              <a:t>KafkaConsumer</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a:ln>
                  <a:noFill/>
                </a:ln>
                <a:solidFill>
                  <a:srgbClr val="6A8759"/>
                </a:solidFill>
                <a:effectLst/>
                <a:latin typeface="JetBrains Mono"/>
              </a:rPr>
              <a:t>'</a:t>
            </a:r>
            <a:r>
              <a:rPr kumimoji="0" lang="en-US" altLang="en-US" sz="2400" b="0" i="0" u="none" strike="noStrike" cap="none" normalizeH="0" baseline="0" dirty="0" err="1">
                <a:ln>
                  <a:noFill/>
                </a:ln>
                <a:solidFill>
                  <a:srgbClr val="6A8759"/>
                </a:solidFill>
                <a:effectLst/>
                <a:latin typeface="JetBrains Mono"/>
              </a:rPr>
              <a:t>registered_user</a:t>
            </a:r>
            <a:r>
              <a:rPr kumimoji="0" lang="en-US" altLang="en-US" sz="2400" b="0" i="0" u="none" strike="noStrike" cap="none" normalizeH="0" baseline="0" dirty="0">
                <a:ln>
                  <a:noFill/>
                </a:ln>
                <a:solidFill>
                  <a:srgbClr val="6A8759"/>
                </a:solidFill>
                <a:effectLst/>
                <a:latin typeface="JetBrains Mono"/>
              </a:rPr>
              <a:t>'</a:t>
            </a:r>
            <a:r>
              <a:rPr kumimoji="0" lang="en-US" altLang="en-US" sz="2400" b="0" i="0" u="none" strike="noStrike" cap="none" normalizeH="0" baseline="0" dirty="0">
                <a:ln>
                  <a:noFill/>
                </a:ln>
                <a:solidFill>
                  <a:srgbClr val="CC7832"/>
                </a:solidFill>
                <a:effectLst/>
                <a:latin typeface="JetBrains Mono"/>
              </a:rPr>
              <a:t>,</a:t>
            </a:r>
            <a:br>
              <a:rPr kumimoji="0" lang="en-US" altLang="en-US" sz="2400" b="0" i="0" u="none" strike="noStrike" cap="none" normalizeH="0" baseline="0" dirty="0">
                <a:ln>
                  <a:noFill/>
                </a:ln>
                <a:solidFill>
                  <a:srgbClr val="CC7832"/>
                </a:solidFill>
                <a:effectLst/>
                <a:latin typeface="JetBrains Mono"/>
              </a:rPr>
            </a:b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A4926"/>
                </a:solidFill>
                <a:effectLst/>
                <a:latin typeface="JetBrains Mono"/>
              </a:rPr>
              <a:t>bootstrap_servers</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a:ln>
                  <a:noFill/>
                </a:ln>
                <a:solidFill>
                  <a:srgbClr val="6A8759"/>
                </a:solidFill>
                <a:effectLst/>
                <a:latin typeface="JetBrains Mono"/>
              </a:rPr>
              <a:t>'10.152.21.186:9092'</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a:ln>
                  <a:noFill/>
                </a:ln>
                <a:solidFill>
                  <a:srgbClr val="CC7832"/>
                </a:solidFill>
                <a:effectLst/>
                <a:latin typeface="JetBrains Mono"/>
              </a:rPr>
              <a:t>,</a:t>
            </a:r>
            <a:br>
              <a:rPr kumimoji="0" lang="en-US" altLang="en-US" sz="2400" b="0" i="0" u="none" strike="noStrike" cap="none" normalizeH="0" baseline="0" dirty="0">
                <a:ln>
                  <a:noFill/>
                </a:ln>
                <a:solidFill>
                  <a:srgbClr val="CC7832"/>
                </a:solidFill>
                <a:effectLst/>
                <a:latin typeface="JetBrains Mono"/>
              </a:rPr>
            </a:b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A4926"/>
                </a:solidFill>
                <a:effectLst/>
                <a:latin typeface="JetBrains Mono"/>
              </a:rPr>
              <a:t>auto_offset_reset</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a:ln>
                  <a:noFill/>
                </a:ln>
                <a:solidFill>
                  <a:srgbClr val="6A8759"/>
                </a:solidFill>
                <a:effectLst/>
                <a:latin typeface="JetBrains Mono"/>
              </a:rPr>
              <a:t>'latest'</a:t>
            </a:r>
            <a:r>
              <a:rPr kumimoji="0" lang="en-US" altLang="en-US" sz="2400" b="0" i="0" u="none" strike="noStrike" cap="none" normalizeH="0" baseline="0" dirty="0">
                <a:ln>
                  <a:noFill/>
                </a:ln>
                <a:solidFill>
                  <a:srgbClr val="CC7832"/>
                </a:solidFill>
                <a:effectLst/>
                <a:latin typeface="JetBrains Mono"/>
              </a:rPr>
              <a:t>,</a:t>
            </a:r>
            <a:br>
              <a:rPr kumimoji="0" lang="en-US" altLang="en-US" sz="2400" b="0" i="0" u="none" strike="noStrike" cap="none" normalizeH="0" baseline="0" dirty="0">
                <a:ln>
                  <a:noFill/>
                </a:ln>
                <a:solidFill>
                  <a:srgbClr val="CC7832"/>
                </a:solidFill>
                <a:effectLst/>
                <a:latin typeface="JetBrains Mono"/>
              </a:rPr>
            </a:br>
            <a:r>
              <a:rPr kumimoji="0" lang="en-US" altLang="en-US" sz="2400" b="0" i="0" u="none" strike="noStrike" cap="none" normalizeH="0" baseline="0" dirty="0">
                <a:ln>
                  <a:noFill/>
                </a:ln>
                <a:solidFill>
                  <a:srgbClr val="CC7832"/>
                </a:solidFill>
                <a:effectLst/>
                <a:latin typeface="JetBrains Mono"/>
              </a:rPr>
              <a:t>                             </a:t>
            </a:r>
            <a:r>
              <a:rPr kumimoji="0" lang="en-US" altLang="en-US" sz="2400" b="0" i="0" u="none" strike="noStrike" cap="none" normalizeH="0" baseline="0" dirty="0" err="1">
                <a:ln>
                  <a:noFill/>
                </a:ln>
                <a:solidFill>
                  <a:srgbClr val="AA4926"/>
                </a:solidFill>
                <a:effectLst/>
                <a:latin typeface="JetBrains Mono"/>
              </a:rPr>
              <a:t>group_id</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a:ln>
                  <a:noFill/>
                </a:ln>
                <a:solidFill>
                  <a:srgbClr val="6A8759"/>
                </a:solidFill>
                <a:effectLst/>
                <a:latin typeface="JetBrains Mono"/>
              </a:rPr>
              <a:t>'consumergrp1'</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a:ln>
                  <a:noFill/>
                </a:ln>
                <a:solidFill>
                  <a:srgbClr val="CC7832"/>
                </a:solidFill>
                <a:effectLst/>
                <a:latin typeface="JetBrains Mono"/>
              </a:rPr>
              <a:t>while True</a:t>
            </a:r>
            <a:r>
              <a:rPr kumimoji="0" lang="en-US" altLang="en-US" sz="2400" b="0" i="0" u="none" strike="noStrike" cap="none" normalizeH="0" baseline="0" dirty="0">
                <a:ln>
                  <a:noFill/>
                </a:ln>
                <a:solidFill>
                  <a:srgbClr val="A9B7C6"/>
                </a:solidFill>
                <a:effectLst/>
                <a:latin typeface="JetBrains Mono"/>
              </a:rPr>
              <a:t>:</a:t>
            </a: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a:ln>
                  <a:noFill/>
                </a:ln>
                <a:solidFill>
                  <a:srgbClr val="CC7832"/>
                </a:solidFill>
                <a:effectLst/>
                <a:latin typeface="JetBrains Mono"/>
              </a:rPr>
              <a:t>for </a:t>
            </a:r>
            <a:r>
              <a:rPr kumimoji="0" lang="en-US" altLang="en-US" sz="2400" b="0" i="0" u="none" strike="noStrike" cap="none" normalizeH="0" baseline="0" dirty="0">
                <a:ln>
                  <a:noFill/>
                </a:ln>
                <a:solidFill>
                  <a:srgbClr val="A9B7C6"/>
                </a:solidFill>
                <a:effectLst/>
                <a:latin typeface="JetBrains Mono"/>
              </a:rPr>
              <a:t>msg </a:t>
            </a:r>
            <a:r>
              <a:rPr kumimoji="0" lang="en-US" altLang="en-US" sz="2400" b="0" i="0" u="none" strike="noStrike" cap="none" normalizeH="0" baseline="0" dirty="0">
                <a:ln>
                  <a:noFill/>
                </a:ln>
                <a:solidFill>
                  <a:srgbClr val="CC7832"/>
                </a:solidFill>
                <a:effectLst/>
                <a:latin typeface="JetBrains Mono"/>
              </a:rPr>
              <a:t>in </a:t>
            </a:r>
            <a:r>
              <a:rPr kumimoji="0" lang="en-US" altLang="en-US" sz="2400" b="0" i="0" u="none" strike="noStrike" cap="none" normalizeH="0" baseline="0" dirty="0">
                <a:ln>
                  <a:noFill/>
                </a:ln>
                <a:solidFill>
                  <a:srgbClr val="A9B7C6"/>
                </a:solidFill>
                <a:effectLst/>
                <a:latin typeface="JetBrains Mono"/>
              </a:rPr>
              <a:t>consumer:</a:t>
            </a:r>
            <a:br>
              <a:rPr kumimoji="0" lang="en-US" altLang="en-US" sz="2400" b="0" i="0" u="none" strike="noStrike" cap="none" normalizeH="0" baseline="0" dirty="0">
                <a:ln>
                  <a:noFill/>
                </a:ln>
                <a:solidFill>
                  <a:srgbClr val="A9B7C6"/>
                </a:solidFill>
                <a:effectLst/>
                <a:latin typeface="JetBrains Mono"/>
              </a:rPr>
            </a:br>
            <a:r>
              <a:rPr kumimoji="0" lang="en-US" altLang="en-US" sz="2400" b="0" i="0" u="none" strike="noStrike" cap="none" normalizeH="0" baseline="0" dirty="0">
                <a:ln>
                  <a:noFill/>
                </a:ln>
                <a:solidFill>
                  <a:srgbClr val="A9B7C6"/>
                </a:solidFill>
                <a:effectLst/>
                <a:latin typeface="JetBrains Mono"/>
              </a:rPr>
              <a:t>            </a:t>
            </a:r>
            <a:r>
              <a:rPr kumimoji="0" lang="en-US" altLang="en-US" sz="2400" b="0" i="0" u="none" strike="noStrike" cap="none" normalizeH="0" baseline="0" dirty="0">
                <a:ln>
                  <a:noFill/>
                </a:ln>
                <a:solidFill>
                  <a:srgbClr val="8888C6"/>
                </a:solidFill>
                <a:effectLst/>
                <a:latin typeface="JetBrains Mono"/>
              </a:rPr>
              <a:t>print</a:t>
            </a:r>
            <a:r>
              <a:rPr kumimoji="0" lang="en-US" altLang="en-US" sz="2400" b="0" i="0" u="none" strike="noStrike" cap="none" normalizeH="0" baseline="0" dirty="0">
                <a:ln>
                  <a:noFill/>
                </a:ln>
                <a:solidFill>
                  <a:srgbClr val="A9B7C6"/>
                </a:solidFill>
                <a:effectLst/>
                <a:latin typeface="JetBrains Mono"/>
              </a:rPr>
              <a:t>(msg.partition</a:t>
            </a:r>
            <a:r>
              <a:rPr kumimoji="0" lang="en-US" altLang="en-US" sz="2400" b="0" i="0" u="none" strike="noStrike" cap="none" normalizeH="0" baseline="0" dirty="0">
                <a:ln>
                  <a:noFill/>
                </a:ln>
                <a:solidFill>
                  <a:srgbClr val="CC7832"/>
                </a:solidFill>
                <a:effectLst/>
                <a:latin typeface="JetBrains Mono"/>
              </a:rPr>
              <a:t>,</a:t>
            </a:r>
            <a:r>
              <a:rPr kumimoji="0" lang="en-US" altLang="en-US" sz="2400" b="0" i="0" u="none" strike="noStrike" cap="none" normalizeH="0" baseline="0" dirty="0">
                <a:ln>
                  <a:noFill/>
                </a:ln>
                <a:solidFill>
                  <a:srgbClr val="6A8759"/>
                </a:solidFill>
                <a:effectLst/>
                <a:latin typeface="JetBrains Mono"/>
              </a:rPr>
              <a:t>'-'</a:t>
            </a:r>
            <a:r>
              <a:rPr kumimoji="0" lang="en-US" altLang="en-US" sz="2400" b="0" i="0" u="none" strike="noStrike" cap="none" normalizeH="0" baseline="0" dirty="0">
                <a:ln>
                  <a:noFill/>
                </a:ln>
                <a:solidFill>
                  <a:srgbClr val="CC7832"/>
                </a:solidFill>
                <a:effectLst/>
                <a:latin typeface="JetBrains Mono"/>
              </a:rPr>
              <a:t>,</a:t>
            </a:r>
            <a:r>
              <a:rPr kumimoji="0" lang="en-US" altLang="en-US" sz="2400" b="0" i="0" u="none" strike="noStrike" cap="none" normalizeH="0" baseline="0" dirty="0" err="1">
                <a:ln>
                  <a:noFill/>
                </a:ln>
                <a:solidFill>
                  <a:srgbClr val="A9B7C6"/>
                </a:solidFill>
                <a:effectLst/>
                <a:latin typeface="JetBrains Mono"/>
              </a:rPr>
              <a:t>json.loads</a:t>
            </a:r>
            <a:r>
              <a:rPr kumimoji="0" lang="en-US" altLang="en-US" sz="2400" b="0" i="0" u="none" strike="noStrike" cap="none" normalizeH="0" baseline="0" dirty="0">
                <a:ln>
                  <a:noFill/>
                </a:ln>
                <a:solidFill>
                  <a:srgbClr val="A9B7C6"/>
                </a:solidFill>
                <a:effectLst/>
                <a:latin typeface="JetBrains Mono"/>
              </a:rPr>
              <a:t>(</a:t>
            </a:r>
            <a:r>
              <a:rPr kumimoji="0" lang="en-US" altLang="en-US" sz="2400" b="0" i="0" u="none" strike="noStrike" cap="none" normalizeH="0" baseline="0" dirty="0" err="1">
                <a:ln>
                  <a:noFill/>
                </a:ln>
                <a:solidFill>
                  <a:srgbClr val="A9B7C6"/>
                </a:solidFill>
                <a:effectLst/>
                <a:latin typeface="JetBrains Mono"/>
              </a:rPr>
              <a:t>msg.value</a:t>
            </a:r>
            <a:r>
              <a:rPr kumimoji="0" lang="en-US" altLang="en-US" sz="2400" b="0" i="0" u="none" strike="noStrike" cap="none" normalizeH="0" baseline="0" dirty="0">
                <a:ln>
                  <a:noFill/>
                </a:ln>
                <a:solidFill>
                  <a:srgbClr val="A9B7C6"/>
                </a:solidFill>
                <a:effectLst/>
                <a:latin typeface="JetBrains Mono"/>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10" name="Slide Number Placeholder 9">
            <a:extLst>
              <a:ext uri="{FF2B5EF4-FFF2-40B4-BE49-F238E27FC236}">
                <a16:creationId xmlns:a16="http://schemas.microsoft.com/office/drawing/2014/main" id="{28F4DD0E-9A00-4FC8-ABFA-2F7EDA4BF9C2}"/>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4060585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F2AD-518E-4ADA-9D1A-A3EC1CCA89BA}"/>
              </a:ext>
            </a:extLst>
          </p:cNvPr>
          <p:cNvSpPr>
            <a:spLocks noGrp="1"/>
          </p:cNvSpPr>
          <p:nvPr>
            <p:ph type="title"/>
          </p:nvPr>
        </p:nvSpPr>
        <p:spPr>
          <a:xfrm>
            <a:off x="643466" y="786383"/>
            <a:ext cx="3517567" cy="2093975"/>
          </a:xfrm>
        </p:spPr>
        <p:txBody>
          <a:bodyPr vert="horz" lIns="91440" tIns="45720" rIns="91440" bIns="45720" rtlCol="0" anchor="b">
            <a:normAutofit/>
          </a:bodyPr>
          <a:lstStyle/>
          <a:p>
            <a:r>
              <a:rPr lang="en-US" sz="3100" b="0" i="0" kern="1200" spc="-50" baseline="0">
                <a:latin typeface="+mj-lt"/>
                <a:ea typeface="+mj-ea"/>
                <a:cs typeface="+mj-cs"/>
              </a:rPr>
              <a:t>Consumer group in Kafka with 1 topic 2 partition 1 consumer</a:t>
            </a:r>
          </a:p>
        </p:txBody>
      </p:sp>
      <p:pic>
        <p:nvPicPr>
          <p:cNvPr id="18434" name="Picture 2" descr="Consumer Group A &#10;Topic &#10;Consumer Group A &#10;Topic &#10;Consumer Group A &#10;Topic ">
            <a:extLst>
              <a:ext uri="{FF2B5EF4-FFF2-40B4-BE49-F238E27FC236}">
                <a16:creationId xmlns:a16="http://schemas.microsoft.com/office/drawing/2014/main" id="{8F72725E-2A0D-46B9-920A-14AA8C0B27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83968" y="0"/>
            <a:ext cx="4683967" cy="57648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231721A-91AA-4D51-9B6A-E518DB562AD1}"/>
              </a:ext>
            </a:extLst>
          </p:cNvPr>
          <p:cNvSpPr/>
          <p:nvPr/>
        </p:nvSpPr>
        <p:spPr>
          <a:xfrm>
            <a:off x="643465" y="3043050"/>
            <a:ext cx="3517567" cy="3064505"/>
          </a:xfrm>
          <a:prstGeom prst="rect">
            <a:avLst/>
          </a:prstGeom>
        </p:spPr>
        <p:txBody>
          <a:bodyPr vert="horz" lIns="91440" tIns="45720" rIns="91440" bIns="45720" rtlCol="0">
            <a:normAutofit/>
          </a:bodyPr>
          <a:lstStyle/>
          <a:p>
            <a:pPr marL="285750" indent="-285750" fontAlgn="ctr">
              <a:lnSpc>
                <a:spcPct val="110000"/>
              </a:lnSpc>
              <a:spcBef>
                <a:spcPts val="1200"/>
              </a:spcBef>
              <a:spcAft>
                <a:spcPts val="200"/>
              </a:spcAft>
              <a:buClr>
                <a:schemeClr val="accent1"/>
              </a:buClr>
              <a:buSzPct val="100000"/>
              <a:buFont typeface="Wingdings" panose="05000000000000000000" pitchFamily="2" charset="2"/>
              <a:buChar char="Ø"/>
            </a:pPr>
            <a:r>
              <a:rPr lang="en-US" kern="1200" dirty="0">
                <a:solidFill>
                  <a:srgbClr val="FFFFFF"/>
                </a:solidFill>
                <a:latin typeface="+mn-lt"/>
                <a:ea typeface="+mn-ea"/>
                <a:cs typeface="+mn-cs"/>
              </a:rPr>
              <a:t>Message will be published to partition randomly since we not mentioned any specific partition in producer</a:t>
            </a:r>
          </a:p>
          <a:p>
            <a:pPr marL="285750" indent="-285750" fontAlgn="ctr">
              <a:lnSpc>
                <a:spcPct val="110000"/>
              </a:lnSpc>
              <a:spcBef>
                <a:spcPts val="1200"/>
              </a:spcBef>
              <a:spcAft>
                <a:spcPts val="200"/>
              </a:spcAft>
              <a:buClr>
                <a:schemeClr val="accent1"/>
              </a:buClr>
              <a:buSzPct val="100000"/>
              <a:buFont typeface="Wingdings" panose="05000000000000000000" pitchFamily="2" charset="2"/>
              <a:buChar char="Ø"/>
            </a:pPr>
            <a:r>
              <a:rPr lang="en-US" kern="1200" dirty="0">
                <a:solidFill>
                  <a:srgbClr val="FFFFFF"/>
                </a:solidFill>
                <a:latin typeface="+mn-lt"/>
                <a:ea typeface="+mn-ea"/>
                <a:cs typeface="+mn-cs"/>
              </a:rPr>
              <a:t>Message will be consumed by C1 consumer in a round robin fashion from both partitions , since we have only one consumer.</a:t>
            </a:r>
          </a:p>
        </p:txBody>
      </p:sp>
      <p:sp>
        <p:nvSpPr>
          <p:cNvPr id="5" name="Rectangle 4">
            <a:extLst>
              <a:ext uri="{FF2B5EF4-FFF2-40B4-BE49-F238E27FC236}">
                <a16:creationId xmlns:a16="http://schemas.microsoft.com/office/drawing/2014/main" id="{C71AC8E9-0619-465F-9628-C628BF0092E4}"/>
              </a:ext>
            </a:extLst>
          </p:cNvPr>
          <p:cNvSpPr/>
          <p:nvPr/>
        </p:nvSpPr>
        <p:spPr>
          <a:xfrm>
            <a:off x="4683968" y="5799405"/>
            <a:ext cx="7508031" cy="1138773"/>
          </a:xfrm>
          <a:prstGeom prst="rect">
            <a:avLst/>
          </a:prstGeom>
        </p:spPr>
        <p:txBody>
          <a:bodyPr wrap="square">
            <a:spAutoFit/>
          </a:bodyPr>
          <a:lstStyle/>
          <a:p>
            <a:r>
              <a:rPr lang="en-US" dirty="0">
                <a:latin typeface="Calibri" panose="020F0502020204030204" pitchFamily="34" charset="0"/>
              </a:rPr>
              <a:t>One consumer in a consumer group, can consume message from more than one partition , if no: of consumers in consumer group in less than the partitions in topic.</a:t>
            </a:r>
          </a:p>
          <a:p>
            <a:r>
              <a:rPr lang="en-US" sz="1400" dirty="0">
                <a:latin typeface="Calibri" panose="020F0502020204030204" pitchFamily="34" charset="0"/>
              </a:rPr>
              <a:t> </a:t>
            </a:r>
            <a:endParaRPr lang="en-US" sz="1400" dirty="0">
              <a:effectLst/>
              <a:latin typeface="Calibri" panose="020F0502020204030204" pitchFamily="34" charset="0"/>
            </a:endParaRPr>
          </a:p>
        </p:txBody>
      </p:sp>
      <p:sp>
        <p:nvSpPr>
          <p:cNvPr id="6" name="Slide Number Placeholder 5">
            <a:extLst>
              <a:ext uri="{FF2B5EF4-FFF2-40B4-BE49-F238E27FC236}">
                <a16:creationId xmlns:a16="http://schemas.microsoft.com/office/drawing/2014/main" id="{2D3E9745-9D6E-4069-AE29-06A0F1357B83}"/>
              </a:ext>
            </a:extLst>
          </p:cNvPr>
          <p:cNvSpPr>
            <a:spLocks noGrp="1"/>
          </p:cNvSpPr>
          <p:nvPr>
            <p:ph type="sldNum" sz="quarter" idx="12"/>
          </p:nvPr>
        </p:nvSpPr>
        <p:spPr/>
        <p:txBody>
          <a:bodyPr/>
          <a:lstStyle/>
          <a:p>
            <a:fld id="{3A98EE3D-8CD1-4C3F-BD1C-C98C9596463C}" type="slidenum">
              <a:rPr lang="en-US" smtClean="0"/>
              <a:pPr/>
              <a:t>28</a:t>
            </a:fld>
            <a:endParaRPr lang="en-US" dirty="0"/>
          </a:p>
        </p:txBody>
      </p:sp>
    </p:spTree>
    <p:extLst>
      <p:ext uri="{BB962C8B-B14F-4D97-AF65-F5344CB8AC3E}">
        <p14:creationId xmlns:p14="http://schemas.microsoft.com/office/powerpoint/2010/main" val="430371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0280D-0AA9-484D-B6FD-BFC3BA56CD10}"/>
              </a:ext>
            </a:extLst>
          </p:cNvPr>
          <p:cNvSpPr>
            <a:spLocks noGrp="1"/>
          </p:cNvSpPr>
          <p:nvPr>
            <p:ph type="title"/>
          </p:nvPr>
        </p:nvSpPr>
        <p:spPr/>
        <p:txBody>
          <a:bodyPr>
            <a:normAutofit fontScale="90000"/>
          </a:bodyPr>
          <a:lstStyle/>
          <a:p>
            <a:r>
              <a:rPr lang="en-AE" dirty="0"/>
              <a:t>Consumer Group in Kafka with 1 Topic 1 partition and 2 consumer</a:t>
            </a:r>
          </a:p>
        </p:txBody>
      </p:sp>
      <p:sp>
        <p:nvSpPr>
          <p:cNvPr id="4" name="Text Placeholder 3">
            <a:extLst>
              <a:ext uri="{FF2B5EF4-FFF2-40B4-BE49-F238E27FC236}">
                <a16:creationId xmlns:a16="http://schemas.microsoft.com/office/drawing/2014/main" id="{6F6634A7-CC58-437C-B534-3EFD864385BE}"/>
              </a:ext>
            </a:extLst>
          </p:cNvPr>
          <p:cNvSpPr>
            <a:spLocks noGrp="1"/>
          </p:cNvSpPr>
          <p:nvPr>
            <p:ph type="body" sz="half" idx="2"/>
          </p:nvPr>
        </p:nvSpPr>
        <p:spPr/>
        <p:txBody>
          <a:bodyPr/>
          <a:lstStyle/>
          <a:p>
            <a:pPr marL="285750" indent="-285750" fontAlgn="ctr">
              <a:buFont typeface="Wingdings" panose="05000000000000000000" pitchFamily="2" charset="2"/>
              <a:buChar char="Ø"/>
            </a:pPr>
            <a:r>
              <a:rPr lang="en-US" dirty="0"/>
              <a:t>2 consumers are registered to same consumer group</a:t>
            </a:r>
          </a:p>
          <a:p>
            <a:pPr marL="285750" indent="-285750" fontAlgn="ctr">
              <a:buFont typeface="Wingdings" panose="05000000000000000000" pitchFamily="2" charset="2"/>
              <a:buChar char="Ø"/>
            </a:pPr>
            <a:r>
              <a:rPr lang="en-US" dirty="0"/>
              <a:t>Since there is only one partition , one consumer will sit idle</a:t>
            </a:r>
          </a:p>
          <a:p>
            <a:pPr marL="285750" indent="-285750" fontAlgn="ctr">
              <a:buFont typeface="Wingdings" panose="05000000000000000000" pitchFamily="2" charset="2"/>
              <a:buChar char="Ø"/>
            </a:pPr>
            <a:r>
              <a:rPr lang="en-US" dirty="0"/>
              <a:t>Same partition can't be assigned to multiple consumers in same consumer group</a:t>
            </a:r>
          </a:p>
          <a:p>
            <a:endParaRPr lang="en-AE" dirty="0"/>
          </a:p>
        </p:txBody>
      </p:sp>
      <p:pic>
        <p:nvPicPr>
          <p:cNvPr id="6" name="Picture 5">
            <a:extLst>
              <a:ext uri="{FF2B5EF4-FFF2-40B4-BE49-F238E27FC236}">
                <a16:creationId xmlns:a16="http://schemas.microsoft.com/office/drawing/2014/main" id="{AF476A5F-D2C0-4061-AE20-D1360593D9E1}"/>
              </a:ext>
            </a:extLst>
          </p:cNvPr>
          <p:cNvPicPr>
            <a:picLocks noChangeAspect="1"/>
          </p:cNvPicPr>
          <p:nvPr/>
        </p:nvPicPr>
        <p:blipFill>
          <a:blip r:embed="rId2"/>
          <a:stretch>
            <a:fillRect/>
          </a:stretch>
        </p:blipFill>
        <p:spPr>
          <a:xfrm>
            <a:off x="5167954" y="1979038"/>
            <a:ext cx="6565866" cy="2899924"/>
          </a:xfrm>
          <a:prstGeom prst="rect">
            <a:avLst/>
          </a:prstGeom>
        </p:spPr>
      </p:pic>
      <p:sp>
        <p:nvSpPr>
          <p:cNvPr id="7" name="Slide Number Placeholder 6">
            <a:extLst>
              <a:ext uri="{FF2B5EF4-FFF2-40B4-BE49-F238E27FC236}">
                <a16:creationId xmlns:a16="http://schemas.microsoft.com/office/drawing/2014/main" id="{03412616-86C7-4104-B441-7CAC55626075}"/>
              </a:ext>
            </a:extLst>
          </p:cNvPr>
          <p:cNvSpPr>
            <a:spLocks noGrp="1"/>
          </p:cNvSpPr>
          <p:nvPr>
            <p:ph type="sldNum" sz="quarter" idx="12"/>
          </p:nvPr>
        </p:nvSpPr>
        <p:spPr/>
        <p:txBody>
          <a:bodyPr/>
          <a:lstStyle/>
          <a:p>
            <a:fld id="{3A98EE3D-8CD1-4C3F-BD1C-C98C9596463C}" type="slidenum">
              <a:rPr lang="en-US" smtClean="0"/>
              <a:pPr/>
              <a:t>29</a:t>
            </a:fld>
            <a:endParaRPr lang="en-US" dirty="0"/>
          </a:p>
        </p:txBody>
      </p:sp>
    </p:spTree>
    <p:extLst>
      <p:ext uri="{BB962C8B-B14F-4D97-AF65-F5344CB8AC3E}">
        <p14:creationId xmlns:p14="http://schemas.microsoft.com/office/powerpoint/2010/main" val="299518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B67D-941A-45DF-9AC9-F3D6EA7AE702}"/>
              </a:ext>
            </a:extLst>
          </p:cNvPr>
          <p:cNvSpPr>
            <a:spLocks noGrp="1"/>
          </p:cNvSpPr>
          <p:nvPr>
            <p:ph type="title"/>
          </p:nvPr>
        </p:nvSpPr>
        <p:spPr>
          <a:xfrm>
            <a:off x="1097280" y="286603"/>
            <a:ext cx="10058400" cy="1450757"/>
          </a:xfrm>
        </p:spPr>
        <p:txBody>
          <a:bodyPr anchor="b">
            <a:normAutofit/>
          </a:bodyPr>
          <a:lstStyle/>
          <a:p>
            <a:r>
              <a:rPr lang="en-US"/>
              <a:t>Kafka is distributed application</a:t>
            </a:r>
          </a:p>
        </p:txBody>
      </p:sp>
      <p:sp>
        <p:nvSpPr>
          <p:cNvPr id="3" name="Content Placeholder 2">
            <a:extLst>
              <a:ext uri="{FF2B5EF4-FFF2-40B4-BE49-F238E27FC236}">
                <a16:creationId xmlns:a16="http://schemas.microsoft.com/office/drawing/2014/main" id="{B86AF580-42B4-4606-A29A-DFD8DFD25755}"/>
              </a:ext>
            </a:extLst>
          </p:cNvPr>
          <p:cNvSpPr>
            <a:spLocks noGrp="1"/>
          </p:cNvSpPr>
          <p:nvPr>
            <p:ph sz="half" idx="1"/>
          </p:nvPr>
        </p:nvSpPr>
        <p:spPr>
          <a:xfrm>
            <a:off x="1097280" y="2120900"/>
            <a:ext cx="4639736" cy="3748193"/>
          </a:xfrm>
        </p:spPr>
        <p:txBody>
          <a:bodyPr>
            <a:normAutofit/>
          </a:bodyPr>
          <a:lstStyle/>
          <a:p>
            <a:pPr fontAlgn="ctr">
              <a:buFont typeface="Wingdings" panose="05000000000000000000" pitchFamily="2" charset="2"/>
              <a:buChar char="q"/>
            </a:pPr>
            <a:r>
              <a:rPr lang="en-US" dirty="0"/>
              <a:t>Referred as Kafka Cluster </a:t>
            </a:r>
          </a:p>
          <a:p>
            <a:pPr fontAlgn="ctr">
              <a:buFont typeface="Wingdings" panose="05000000000000000000" pitchFamily="2" charset="2"/>
              <a:buChar char="q"/>
            </a:pPr>
            <a:r>
              <a:rPr lang="en-US" dirty="0"/>
              <a:t>A cluster made up of more than one Kafka server</a:t>
            </a:r>
          </a:p>
          <a:p>
            <a:pPr fontAlgn="ctr">
              <a:buFont typeface="Wingdings" panose="05000000000000000000" pitchFamily="2" charset="2"/>
              <a:buChar char="q"/>
            </a:pPr>
            <a:r>
              <a:rPr lang="en-US" dirty="0"/>
              <a:t>Each Kafka server is called Kafka Broker</a:t>
            </a:r>
          </a:p>
          <a:p>
            <a:endParaRPr lang="en-AE" dirty="0"/>
          </a:p>
        </p:txBody>
      </p:sp>
      <p:pic>
        <p:nvPicPr>
          <p:cNvPr id="4" name="Picture 2" descr="Kafka Cluster &#10;Node 3 &#10;Broker &#10;Node 1 &#10;Broker &#10;Node 2 &#10;Broker ">
            <a:extLst>
              <a:ext uri="{FF2B5EF4-FFF2-40B4-BE49-F238E27FC236}">
                <a16:creationId xmlns:a16="http://schemas.microsoft.com/office/drawing/2014/main" id="{571C2B2A-095D-48E5-A83A-2434212F8E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5944" y="2185500"/>
            <a:ext cx="4639736" cy="3618994"/>
          </a:xfrm>
          <a:prstGeom prst="rect">
            <a:avLst/>
          </a:prstGeom>
          <a:solidFill>
            <a:srgbClr val="FFFFFF"/>
          </a:solidFill>
        </p:spPr>
      </p:pic>
      <p:sp>
        <p:nvSpPr>
          <p:cNvPr id="5" name="Slide Number Placeholder 4">
            <a:extLst>
              <a:ext uri="{FF2B5EF4-FFF2-40B4-BE49-F238E27FC236}">
                <a16:creationId xmlns:a16="http://schemas.microsoft.com/office/drawing/2014/main" id="{2338C0EE-AFF4-406F-8D00-C3CC97268B3E}"/>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637809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 01 &#10;Н дашпвиоэ ">
            <a:extLst>
              <a:ext uri="{FF2B5EF4-FFF2-40B4-BE49-F238E27FC236}">
                <a16:creationId xmlns:a16="http://schemas.microsoft.com/office/drawing/2014/main" id="{00E56529-FB49-4996-B895-C7D5D0405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786" y="1638575"/>
            <a:ext cx="7071534" cy="358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43BC71-01CF-4CAA-9635-8B0406500C2B}"/>
              </a:ext>
            </a:extLst>
          </p:cNvPr>
          <p:cNvSpPr>
            <a:spLocks noGrp="1"/>
          </p:cNvSpPr>
          <p:nvPr>
            <p:ph type="title"/>
          </p:nvPr>
        </p:nvSpPr>
        <p:spPr/>
        <p:txBody>
          <a:bodyPr>
            <a:normAutofit fontScale="90000"/>
          </a:bodyPr>
          <a:lstStyle/>
          <a:p>
            <a:r>
              <a:rPr lang="en-AE" dirty="0"/>
              <a:t>Consumer group in Kafka with 1 Topic 2 partition and 2 consumer</a:t>
            </a:r>
          </a:p>
        </p:txBody>
      </p:sp>
      <p:sp>
        <p:nvSpPr>
          <p:cNvPr id="4" name="Text Placeholder 3">
            <a:extLst>
              <a:ext uri="{FF2B5EF4-FFF2-40B4-BE49-F238E27FC236}">
                <a16:creationId xmlns:a16="http://schemas.microsoft.com/office/drawing/2014/main" id="{D258F7E9-3557-4315-9C6A-DDAD1C24C85A}"/>
              </a:ext>
            </a:extLst>
          </p:cNvPr>
          <p:cNvSpPr>
            <a:spLocks noGrp="1"/>
          </p:cNvSpPr>
          <p:nvPr>
            <p:ph type="body" sz="half" idx="2"/>
          </p:nvPr>
        </p:nvSpPr>
        <p:spPr>
          <a:xfrm>
            <a:off x="5383417" y="4965156"/>
            <a:ext cx="6320903" cy="3064505"/>
          </a:xfrm>
        </p:spPr>
        <p:txBody>
          <a:bodyPr/>
          <a:lstStyle/>
          <a:p>
            <a:pPr marL="285750" indent="-285750">
              <a:buFont typeface="Wingdings" panose="05000000000000000000" pitchFamily="2" charset="2"/>
              <a:buChar char="q"/>
            </a:pPr>
            <a:r>
              <a:rPr lang="en-US" dirty="0">
                <a:solidFill>
                  <a:schemeClr val="tx1"/>
                </a:solidFill>
              </a:rPr>
              <a:t>If there is more than 1 partition and more than 1 consumer, each consumer in a consumer group will be assigned to one specific partition in topic.</a:t>
            </a:r>
            <a:endParaRPr lang="en-AE" dirty="0">
              <a:solidFill>
                <a:schemeClr val="tx1"/>
              </a:solidFill>
            </a:endParaRPr>
          </a:p>
        </p:txBody>
      </p:sp>
      <p:sp>
        <p:nvSpPr>
          <p:cNvPr id="5" name="Slide Number Placeholder 4">
            <a:extLst>
              <a:ext uri="{FF2B5EF4-FFF2-40B4-BE49-F238E27FC236}">
                <a16:creationId xmlns:a16="http://schemas.microsoft.com/office/drawing/2014/main" id="{C804FB9B-8B6F-430C-AC55-3DC3A4EFCBB0}"/>
              </a:ext>
            </a:extLst>
          </p:cNvPr>
          <p:cNvSpPr>
            <a:spLocks noGrp="1"/>
          </p:cNvSpPr>
          <p:nvPr>
            <p:ph type="sldNum" sz="quarter" idx="12"/>
          </p:nvPr>
        </p:nvSpPr>
        <p:spPr/>
        <p:txBody>
          <a:bodyPr/>
          <a:lstStyle/>
          <a:p>
            <a:fld id="{3A98EE3D-8CD1-4C3F-BD1C-C98C9596463C}" type="slidenum">
              <a:rPr lang="en-US" smtClean="0"/>
              <a:pPr/>
              <a:t>30</a:t>
            </a:fld>
            <a:endParaRPr lang="en-US" dirty="0"/>
          </a:p>
        </p:txBody>
      </p:sp>
    </p:spTree>
    <p:extLst>
      <p:ext uri="{BB962C8B-B14F-4D97-AF65-F5344CB8AC3E}">
        <p14:creationId xmlns:p14="http://schemas.microsoft.com/office/powerpoint/2010/main" val="3384255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DBBCB-B672-417C-A5BB-DD2E93EE1DB0}"/>
              </a:ext>
            </a:extLst>
          </p:cNvPr>
          <p:cNvSpPr>
            <a:spLocks noGrp="1"/>
          </p:cNvSpPr>
          <p:nvPr>
            <p:ph type="title"/>
          </p:nvPr>
        </p:nvSpPr>
        <p:spPr/>
        <p:txBody>
          <a:bodyPr>
            <a:normAutofit fontScale="90000"/>
          </a:bodyPr>
          <a:lstStyle/>
          <a:p>
            <a:r>
              <a:rPr lang="en-AE" dirty="0"/>
              <a:t>Consumer group in Kafka with 1 Topic 3 partition and 2 consumer</a:t>
            </a:r>
          </a:p>
        </p:txBody>
      </p:sp>
      <p:sp>
        <p:nvSpPr>
          <p:cNvPr id="4" name="Text Placeholder 3">
            <a:extLst>
              <a:ext uri="{FF2B5EF4-FFF2-40B4-BE49-F238E27FC236}">
                <a16:creationId xmlns:a16="http://schemas.microsoft.com/office/drawing/2014/main" id="{3C219964-53DB-4B9D-9C27-B42D5E173063}"/>
              </a:ext>
            </a:extLst>
          </p:cNvPr>
          <p:cNvSpPr>
            <a:spLocks noGrp="1"/>
          </p:cNvSpPr>
          <p:nvPr>
            <p:ph type="body" sz="half" idx="2"/>
          </p:nvPr>
        </p:nvSpPr>
        <p:spPr>
          <a:xfrm>
            <a:off x="643465" y="3537572"/>
            <a:ext cx="3517567" cy="3064505"/>
          </a:xfrm>
        </p:spPr>
        <p:txBody>
          <a:bodyPr/>
          <a:lstStyle/>
          <a:p>
            <a:pPr marL="285750" indent="-285750" fontAlgn="ctr">
              <a:buFont typeface="Wingdings" panose="05000000000000000000" pitchFamily="2" charset="2"/>
              <a:buChar char="q"/>
            </a:pPr>
            <a:r>
              <a:rPr lang="en-US" dirty="0"/>
              <a:t>One consumer reads from 2 partition in round robin fashion</a:t>
            </a:r>
          </a:p>
          <a:p>
            <a:pPr marL="285750" indent="-285750" fontAlgn="ctr">
              <a:buFont typeface="Wingdings" panose="05000000000000000000" pitchFamily="2" charset="2"/>
              <a:buChar char="q"/>
            </a:pPr>
            <a:r>
              <a:rPr lang="en-US" dirty="0"/>
              <a:t>2nd consumer will read dedicatedly from 3rd partition which his not read by 1st consumer.</a:t>
            </a:r>
          </a:p>
        </p:txBody>
      </p:sp>
      <p:pic>
        <p:nvPicPr>
          <p:cNvPr id="20482" name="Picture 2" descr="Machine generated alternative text:&#10;Consumer Group A &#10;po &#10;PI &#10;Topic ">
            <a:extLst>
              <a:ext uri="{FF2B5EF4-FFF2-40B4-BE49-F238E27FC236}">
                <a16:creationId xmlns:a16="http://schemas.microsoft.com/office/drawing/2014/main" id="{F77E401C-0008-4E7E-988E-D8F93148EC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38531" y="1596075"/>
            <a:ext cx="6700888" cy="36658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0E57C83-9351-45AF-9E30-197DECB50D13}"/>
              </a:ext>
            </a:extLst>
          </p:cNvPr>
          <p:cNvSpPr>
            <a:spLocks noGrp="1"/>
          </p:cNvSpPr>
          <p:nvPr>
            <p:ph type="sldNum" sz="quarter" idx="12"/>
          </p:nvPr>
        </p:nvSpPr>
        <p:spPr/>
        <p:txBody>
          <a:bodyPr/>
          <a:lstStyle/>
          <a:p>
            <a:fld id="{3A98EE3D-8CD1-4C3F-BD1C-C98C9596463C}" type="slidenum">
              <a:rPr lang="en-US" smtClean="0"/>
              <a:pPr/>
              <a:t>31</a:t>
            </a:fld>
            <a:endParaRPr lang="en-US" dirty="0"/>
          </a:p>
        </p:txBody>
      </p:sp>
    </p:spTree>
    <p:extLst>
      <p:ext uri="{BB962C8B-B14F-4D97-AF65-F5344CB8AC3E}">
        <p14:creationId xmlns:p14="http://schemas.microsoft.com/office/powerpoint/2010/main" val="2321020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E4F40F6-4033-4225-9B5A-C2F45764B90B}"/>
              </a:ext>
            </a:extLst>
          </p:cNvPr>
          <p:cNvSpPr>
            <a:spLocks noGrp="1"/>
          </p:cNvSpPr>
          <p:nvPr>
            <p:ph type="title"/>
          </p:nvPr>
        </p:nvSpPr>
        <p:spPr>
          <a:xfrm>
            <a:off x="587481" y="2778564"/>
            <a:ext cx="3592632" cy="650436"/>
          </a:xfrm>
        </p:spPr>
        <p:txBody>
          <a:bodyPr/>
          <a:lstStyle/>
          <a:p>
            <a:r>
              <a:rPr lang="en-US" dirty="0"/>
              <a:t>Advantages</a:t>
            </a:r>
          </a:p>
        </p:txBody>
      </p:sp>
      <p:pic>
        <p:nvPicPr>
          <p:cNvPr id="4" name="Picture 3">
            <a:extLst>
              <a:ext uri="{FF2B5EF4-FFF2-40B4-BE49-F238E27FC236}">
                <a16:creationId xmlns:a16="http://schemas.microsoft.com/office/drawing/2014/main" id="{D3DF2F44-A9A7-40B7-B41D-004E2FF1DA31}"/>
              </a:ext>
            </a:extLst>
          </p:cNvPr>
          <p:cNvPicPr>
            <a:picLocks noChangeAspect="1"/>
          </p:cNvPicPr>
          <p:nvPr/>
        </p:nvPicPr>
        <p:blipFill>
          <a:blip r:embed="rId2"/>
          <a:stretch>
            <a:fillRect/>
          </a:stretch>
        </p:blipFill>
        <p:spPr>
          <a:xfrm>
            <a:off x="4606747" y="0"/>
            <a:ext cx="7585253" cy="6858000"/>
          </a:xfrm>
          <a:prstGeom prst="rect">
            <a:avLst/>
          </a:prstGeom>
        </p:spPr>
      </p:pic>
      <p:sp>
        <p:nvSpPr>
          <p:cNvPr id="5" name="Slide Number Placeholder 4">
            <a:extLst>
              <a:ext uri="{FF2B5EF4-FFF2-40B4-BE49-F238E27FC236}">
                <a16:creationId xmlns:a16="http://schemas.microsoft.com/office/drawing/2014/main" id="{D90A9F34-AA99-48C4-AF79-DC2DD01030D3}"/>
              </a:ext>
            </a:extLst>
          </p:cNvPr>
          <p:cNvSpPr>
            <a:spLocks noGrp="1"/>
          </p:cNvSpPr>
          <p:nvPr>
            <p:ph type="sldNum" sz="quarter" idx="12"/>
          </p:nvPr>
        </p:nvSpPr>
        <p:spPr/>
        <p:txBody>
          <a:bodyPr/>
          <a:lstStyle/>
          <a:p>
            <a:fld id="{3A98EE3D-8CD1-4C3F-BD1C-C98C9596463C}" type="slidenum">
              <a:rPr lang="en-US" smtClean="0"/>
              <a:pPr/>
              <a:t>32</a:t>
            </a:fld>
            <a:endParaRPr lang="en-US" dirty="0"/>
          </a:p>
        </p:txBody>
      </p:sp>
    </p:spTree>
    <p:extLst>
      <p:ext uri="{BB962C8B-B14F-4D97-AF65-F5344CB8AC3E}">
        <p14:creationId xmlns:p14="http://schemas.microsoft.com/office/powerpoint/2010/main" val="2257281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8F41D-D23C-4B07-BB0A-319DEF26A995}"/>
              </a:ext>
            </a:extLst>
          </p:cNvPr>
          <p:cNvSpPr>
            <a:spLocks noGrp="1"/>
          </p:cNvSpPr>
          <p:nvPr>
            <p:ph type="title"/>
          </p:nvPr>
        </p:nvSpPr>
        <p:spPr>
          <a:xfrm>
            <a:off x="1097280" y="286603"/>
            <a:ext cx="10058400" cy="1450757"/>
          </a:xfrm>
        </p:spPr>
        <p:txBody>
          <a:bodyPr anchor="b">
            <a:normAutofit/>
          </a:bodyPr>
          <a:lstStyle/>
          <a:p>
            <a:r>
              <a:rPr lang="en-US" dirty="0"/>
              <a:t>Disadvantages</a:t>
            </a:r>
            <a:endParaRPr lang="en-AE" dirty="0"/>
          </a:p>
        </p:txBody>
      </p:sp>
      <p:graphicFrame>
        <p:nvGraphicFramePr>
          <p:cNvPr id="7" name="Content Placeholder 2">
            <a:extLst>
              <a:ext uri="{FF2B5EF4-FFF2-40B4-BE49-F238E27FC236}">
                <a16:creationId xmlns:a16="http://schemas.microsoft.com/office/drawing/2014/main" id="{B139432E-93C0-4EC7-A1D1-340DA6533978}"/>
              </a:ext>
            </a:extLst>
          </p:cNvPr>
          <p:cNvGraphicFramePr>
            <a:graphicFrameLocks noGrp="1"/>
          </p:cNvGraphicFramePr>
          <p:nvPr>
            <p:ph idx="1"/>
            <p:extLst>
              <p:ext uri="{D42A27DB-BD31-4B8C-83A1-F6EECF244321}">
                <p14:modId xmlns:p14="http://schemas.microsoft.com/office/powerpoint/2010/main" val="2302910161"/>
              </p:ext>
            </p:extLst>
          </p:nvPr>
        </p:nvGraphicFramePr>
        <p:xfrm>
          <a:off x="1097280" y="2052735"/>
          <a:ext cx="10119360" cy="425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3A7B4232-F979-4142-90EB-290C9A55DC9A}"/>
              </a:ext>
            </a:extLst>
          </p:cNvPr>
          <p:cNvSpPr>
            <a:spLocks noGrp="1"/>
          </p:cNvSpPr>
          <p:nvPr>
            <p:ph type="sldNum" sz="quarter" idx="12"/>
          </p:nvPr>
        </p:nvSpPr>
        <p:spPr/>
        <p:txBody>
          <a:bodyPr/>
          <a:lstStyle/>
          <a:p>
            <a:fld id="{3A98EE3D-8CD1-4C3F-BD1C-C98C9596463C}" type="slidenum">
              <a:rPr lang="en-US" smtClean="0"/>
              <a:t>33</a:t>
            </a:fld>
            <a:endParaRPr lang="en-US" dirty="0"/>
          </a:p>
        </p:txBody>
      </p:sp>
    </p:spTree>
    <p:extLst>
      <p:ext uri="{BB962C8B-B14F-4D97-AF65-F5344CB8AC3E}">
        <p14:creationId xmlns:p14="http://schemas.microsoft.com/office/powerpoint/2010/main" val="1780535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D2ED9-61C3-46B4-BFE8-EA9141B0F819}"/>
              </a:ext>
            </a:extLst>
          </p:cNvPr>
          <p:cNvSpPr>
            <a:spLocks noGrp="1"/>
          </p:cNvSpPr>
          <p:nvPr>
            <p:ph type="title"/>
          </p:nvPr>
        </p:nvSpPr>
        <p:spPr/>
        <p:txBody>
          <a:bodyPr/>
          <a:lstStyle/>
          <a:p>
            <a:r>
              <a:rPr lang="en-US" dirty="0"/>
              <a:t>Live </a:t>
            </a:r>
            <a:r>
              <a:rPr lang="en-US" dirty="0" err="1"/>
              <a:t>Busline</a:t>
            </a:r>
            <a:r>
              <a:rPr lang="en-US" dirty="0"/>
              <a:t> Tracker</a:t>
            </a:r>
            <a:endParaRPr lang="en-AE" dirty="0"/>
          </a:p>
        </p:txBody>
      </p:sp>
      <p:sp>
        <p:nvSpPr>
          <p:cNvPr id="3" name="Content Placeholder 2">
            <a:extLst>
              <a:ext uri="{FF2B5EF4-FFF2-40B4-BE49-F238E27FC236}">
                <a16:creationId xmlns:a16="http://schemas.microsoft.com/office/drawing/2014/main" id="{E32DE523-3E87-4B73-AC38-7DD592A3827A}"/>
              </a:ext>
            </a:extLst>
          </p:cNvPr>
          <p:cNvSpPr>
            <a:spLocks noGrp="1"/>
          </p:cNvSpPr>
          <p:nvPr>
            <p:ph idx="1"/>
          </p:nvPr>
        </p:nvSpPr>
        <p:spPr/>
        <p:txBody>
          <a:bodyPr/>
          <a:lstStyle/>
          <a:p>
            <a:r>
              <a:rPr lang="en-US" dirty="0">
                <a:hlinkClick r:id="rId2"/>
              </a:rPr>
              <a:t>https://github.com/ameenhashir/kafka/tree/master/workspace/RealTimeBusCoordinateMap</a:t>
            </a:r>
            <a:endParaRPr lang="en-US" dirty="0"/>
          </a:p>
          <a:p>
            <a:r>
              <a:rPr lang="en-US" dirty="0">
                <a:hlinkClick r:id="rId3"/>
              </a:rPr>
              <a:t>https://www.youtube.com/watch?v=xiouigXHqdE&amp;list=PL2UmzTIzxgL7Bq-mW--vtsM2YFF9GqhVB&amp;index=5</a:t>
            </a:r>
            <a:endParaRPr lang="en-US" dirty="0"/>
          </a:p>
          <a:p>
            <a:pPr marL="0" indent="0">
              <a:buNone/>
            </a:pPr>
            <a:r>
              <a:rPr lang="en-US" dirty="0"/>
              <a:t> Generate Bus co-ordinates in json using </a:t>
            </a:r>
            <a:r>
              <a:rPr lang="en-US" dirty="0">
                <a:hlinkClick r:id="rId4"/>
              </a:rPr>
              <a:t>https://geojson.io/#map=2/20.0/0.0</a:t>
            </a:r>
            <a:endParaRPr lang="en-US" dirty="0"/>
          </a:p>
          <a:p>
            <a:r>
              <a:rPr lang="en-US" dirty="0"/>
              <a:t>Java Script maps documentation : </a:t>
            </a:r>
            <a:r>
              <a:rPr lang="en-US" dirty="0">
                <a:hlinkClick r:id="rId5"/>
              </a:rPr>
              <a:t>https://leafletjs.com/</a:t>
            </a:r>
            <a:endParaRPr lang="en-US" dirty="0"/>
          </a:p>
          <a:p>
            <a:endParaRPr lang="en-AE" dirty="0"/>
          </a:p>
        </p:txBody>
      </p:sp>
      <p:sp>
        <p:nvSpPr>
          <p:cNvPr id="4" name="Slide Number Placeholder 3">
            <a:extLst>
              <a:ext uri="{FF2B5EF4-FFF2-40B4-BE49-F238E27FC236}">
                <a16:creationId xmlns:a16="http://schemas.microsoft.com/office/drawing/2014/main" id="{0A69C413-9AFB-4F08-BC56-28073E770821}"/>
              </a:ext>
            </a:extLst>
          </p:cNvPr>
          <p:cNvSpPr>
            <a:spLocks noGrp="1"/>
          </p:cNvSpPr>
          <p:nvPr>
            <p:ph type="sldNum" sz="quarter" idx="12"/>
          </p:nvPr>
        </p:nvSpPr>
        <p:spPr/>
        <p:txBody>
          <a:bodyPr/>
          <a:lstStyle/>
          <a:p>
            <a:fld id="{3A98EE3D-8CD1-4C3F-BD1C-C98C9596463C}" type="slidenum">
              <a:rPr lang="en-US" smtClean="0"/>
              <a:t>34</a:t>
            </a:fld>
            <a:endParaRPr lang="en-US" dirty="0"/>
          </a:p>
        </p:txBody>
      </p:sp>
    </p:spTree>
    <p:extLst>
      <p:ext uri="{BB962C8B-B14F-4D97-AF65-F5344CB8AC3E}">
        <p14:creationId xmlns:p14="http://schemas.microsoft.com/office/powerpoint/2010/main" val="273743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481B66-A81D-42CF-969C-8C337183FA74}"/>
              </a:ext>
            </a:extLst>
          </p:cNvPr>
          <p:cNvSpPr>
            <a:spLocks noGrp="1"/>
          </p:cNvSpPr>
          <p:nvPr>
            <p:ph type="title"/>
          </p:nvPr>
        </p:nvSpPr>
        <p:spPr>
          <a:xfrm>
            <a:off x="1097280" y="286603"/>
            <a:ext cx="10058400" cy="1450757"/>
          </a:xfrm>
        </p:spPr>
        <p:txBody>
          <a:bodyPr/>
          <a:lstStyle/>
          <a:p>
            <a:r>
              <a:rPr lang="en-US" dirty="0"/>
              <a:t>Reference Materials</a:t>
            </a:r>
          </a:p>
        </p:txBody>
      </p:sp>
      <p:sp>
        <p:nvSpPr>
          <p:cNvPr id="5" name="Rectangle 4">
            <a:extLst>
              <a:ext uri="{FF2B5EF4-FFF2-40B4-BE49-F238E27FC236}">
                <a16:creationId xmlns:a16="http://schemas.microsoft.com/office/drawing/2014/main" id="{DCF540A3-53CE-471D-B6A7-79D2472C2EC3}"/>
              </a:ext>
            </a:extLst>
          </p:cNvPr>
          <p:cNvSpPr/>
          <p:nvPr/>
        </p:nvSpPr>
        <p:spPr>
          <a:xfrm>
            <a:off x="1097280" y="2180645"/>
            <a:ext cx="3062826" cy="369332"/>
          </a:xfrm>
          <a:prstGeom prst="rect">
            <a:avLst/>
          </a:prstGeom>
        </p:spPr>
        <p:txBody>
          <a:bodyPr wrap="none">
            <a:spAutoFit/>
          </a:bodyPr>
          <a:lstStyle/>
          <a:p>
            <a:r>
              <a:rPr lang="en-US" dirty="0">
                <a:latin typeface="Calibri" panose="020F0502020204030204" pitchFamily="34" charset="0"/>
              </a:rPr>
              <a:t>https://youtu.be/Hl61x0s3yeQ</a:t>
            </a:r>
            <a:endParaRPr lang="en-AE" dirty="0"/>
          </a:p>
        </p:txBody>
      </p:sp>
      <p:sp>
        <p:nvSpPr>
          <p:cNvPr id="6" name="Rectangle 5">
            <a:extLst>
              <a:ext uri="{FF2B5EF4-FFF2-40B4-BE49-F238E27FC236}">
                <a16:creationId xmlns:a16="http://schemas.microsoft.com/office/drawing/2014/main" id="{88674F16-C15D-458D-AC97-C707E02C616D}"/>
              </a:ext>
            </a:extLst>
          </p:cNvPr>
          <p:cNvSpPr/>
          <p:nvPr/>
        </p:nvSpPr>
        <p:spPr>
          <a:xfrm>
            <a:off x="1097279" y="2549977"/>
            <a:ext cx="4752391" cy="369332"/>
          </a:xfrm>
          <a:prstGeom prst="rect">
            <a:avLst/>
          </a:prstGeom>
        </p:spPr>
        <p:txBody>
          <a:bodyPr wrap="none">
            <a:spAutoFit/>
          </a:bodyPr>
          <a:lstStyle/>
          <a:p>
            <a:r>
              <a:rPr lang="en-US" dirty="0">
                <a:latin typeface="Calibri" panose="020F0502020204030204" pitchFamily="34" charset="0"/>
              </a:rPr>
              <a:t>https://kafka-python.readthedocs.io/en/master/</a:t>
            </a:r>
            <a:endParaRPr lang="en-AE" dirty="0"/>
          </a:p>
        </p:txBody>
      </p:sp>
      <p:sp>
        <p:nvSpPr>
          <p:cNvPr id="7" name="Rectangle 6">
            <a:extLst>
              <a:ext uri="{FF2B5EF4-FFF2-40B4-BE49-F238E27FC236}">
                <a16:creationId xmlns:a16="http://schemas.microsoft.com/office/drawing/2014/main" id="{FA371958-0D64-4896-9A18-FC7B85E578AA}"/>
              </a:ext>
            </a:extLst>
          </p:cNvPr>
          <p:cNvSpPr/>
          <p:nvPr/>
        </p:nvSpPr>
        <p:spPr>
          <a:xfrm>
            <a:off x="1097279" y="2903364"/>
            <a:ext cx="7598851" cy="369332"/>
          </a:xfrm>
          <a:prstGeom prst="rect">
            <a:avLst/>
          </a:prstGeom>
        </p:spPr>
        <p:txBody>
          <a:bodyPr wrap="square">
            <a:spAutoFit/>
          </a:bodyPr>
          <a:lstStyle/>
          <a:p>
            <a:r>
              <a:rPr lang="en-AE" dirty="0"/>
              <a:t>https://data-flair.training/blogs/advantages-and-disadvantages-of-kafka/</a:t>
            </a:r>
          </a:p>
        </p:txBody>
      </p:sp>
      <p:sp>
        <p:nvSpPr>
          <p:cNvPr id="8" name="Slide Number Placeholder 7">
            <a:extLst>
              <a:ext uri="{FF2B5EF4-FFF2-40B4-BE49-F238E27FC236}">
                <a16:creationId xmlns:a16="http://schemas.microsoft.com/office/drawing/2014/main" id="{29F85FED-5E64-4F9E-9F67-4B1EC8C3EC88}"/>
              </a:ext>
            </a:extLst>
          </p:cNvPr>
          <p:cNvSpPr>
            <a:spLocks noGrp="1"/>
          </p:cNvSpPr>
          <p:nvPr>
            <p:ph type="sldNum" sz="quarter" idx="12"/>
          </p:nvPr>
        </p:nvSpPr>
        <p:spPr/>
        <p:txBody>
          <a:bodyPr/>
          <a:lstStyle/>
          <a:p>
            <a:fld id="{3A98EE3D-8CD1-4C3F-BD1C-C98C9596463C}" type="slidenum">
              <a:rPr lang="en-US" smtClean="0"/>
              <a:t>35</a:t>
            </a:fld>
            <a:endParaRPr lang="en-US" dirty="0"/>
          </a:p>
        </p:txBody>
      </p:sp>
    </p:spTree>
    <p:extLst>
      <p:ext uri="{BB962C8B-B14F-4D97-AF65-F5344CB8AC3E}">
        <p14:creationId xmlns:p14="http://schemas.microsoft.com/office/powerpoint/2010/main" val="832810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B67D-941A-45DF-9AC9-F3D6EA7AE702}"/>
              </a:ext>
            </a:extLst>
          </p:cNvPr>
          <p:cNvSpPr>
            <a:spLocks noGrp="1"/>
          </p:cNvSpPr>
          <p:nvPr>
            <p:ph type="title"/>
          </p:nvPr>
        </p:nvSpPr>
        <p:spPr>
          <a:xfrm>
            <a:off x="1097280" y="286603"/>
            <a:ext cx="10058400" cy="1450757"/>
          </a:xfrm>
        </p:spPr>
        <p:txBody>
          <a:bodyPr anchor="b">
            <a:normAutofit/>
          </a:bodyPr>
          <a:lstStyle/>
          <a:p>
            <a:r>
              <a:rPr lang="en-US" dirty="0"/>
              <a:t>Kafka is fault Tolerant</a:t>
            </a:r>
            <a:endParaRPr lang="en-AE" dirty="0"/>
          </a:p>
        </p:txBody>
      </p:sp>
      <p:pic>
        <p:nvPicPr>
          <p:cNvPr id="3074" name="Picture 2" descr="Kafka Cluster &#10;Node 3 &#10;Broker &#10;Ml &#10;Node 1 &#10;Ml &#10;Node 2 &#10;Broker ">
            <a:extLst>
              <a:ext uri="{FF2B5EF4-FFF2-40B4-BE49-F238E27FC236}">
                <a16:creationId xmlns:a16="http://schemas.microsoft.com/office/drawing/2014/main" id="{9BAEE816-4C06-414D-8D48-C4449F9D09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97280" y="2231897"/>
            <a:ext cx="4639736" cy="3526198"/>
          </a:xfrm>
          <a:prstGeom prst="rect">
            <a:avLst/>
          </a:prstGeom>
          <a:solidFill>
            <a:srgbClr val="FFFFFF"/>
          </a:solidFill>
        </p:spPr>
      </p:pic>
      <p:sp>
        <p:nvSpPr>
          <p:cNvPr id="3" name="Content Placeholder 2">
            <a:extLst>
              <a:ext uri="{FF2B5EF4-FFF2-40B4-BE49-F238E27FC236}">
                <a16:creationId xmlns:a16="http://schemas.microsoft.com/office/drawing/2014/main" id="{B86AF580-42B4-4606-A29A-DFD8DFD25755}"/>
              </a:ext>
            </a:extLst>
          </p:cNvPr>
          <p:cNvSpPr>
            <a:spLocks noGrp="1"/>
          </p:cNvSpPr>
          <p:nvPr>
            <p:ph sz="half" idx="2"/>
          </p:nvPr>
        </p:nvSpPr>
        <p:spPr>
          <a:xfrm>
            <a:off x="6515944" y="2120900"/>
            <a:ext cx="4639736" cy="3748194"/>
          </a:xfrm>
        </p:spPr>
        <p:txBody>
          <a:bodyPr>
            <a:normAutofit/>
          </a:bodyPr>
          <a:lstStyle/>
          <a:p>
            <a:pPr fontAlgn="ctr"/>
            <a:r>
              <a:rPr lang="en-US"/>
              <a:t>Ability of system to continue operating even one or more component fails</a:t>
            </a:r>
          </a:p>
          <a:p>
            <a:pPr fontAlgn="ctr"/>
            <a:r>
              <a:rPr lang="en-US"/>
              <a:t>In Kafka cluster message can be replicated in multiple brokers called </a:t>
            </a:r>
            <a:r>
              <a:rPr lang="en-US" b="1"/>
              <a:t>Replication Factor</a:t>
            </a:r>
          </a:p>
          <a:p>
            <a:endParaRPr lang="en-AE" dirty="0"/>
          </a:p>
        </p:txBody>
      </p:sp>
      <p:sp>
        <p:nvSpPr>
          <p:cNvPr id="4" name="Slide Number Placeholder 3">
            <a:extLst>
              <a:ext uri="{FF2B5EF4-FFF2-40B4-BE49-F238E27FC236}">
                <a16:creationId xmlns:a16="http://schemas.microsoft.com/office/drawing/2014/main" id="{4AEB80CD-B256-468C-B216-1D6443E037F5}"/>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73475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AEAF-E43F-4CC1-AD70-5F3D7665F876}"/>
              </a:ext>
            </a:extLst>
          </p:cNvPr>
          <p:cNvSpPr>
            <a:spLocks noGrp="1"/>
          </p:cNvSpPr>
          <p:nvPr>
            <p:ph type="title"/>
          </p:nvPr>
        </p:nvSpPr>
        <p:spPr>
          <a:xfrm>
            <a:off x="1097280" y="286603"/>
            <a:ext cx="10058400" cy="1450757"/>
          </a:xfrm>
        </p:spPr>
        <p:txBody>
          <a:bodyPr anchor="b">
            <a:normAutofit/>
          </a:bodyPr>
          <a:lstStyle/>
          <a:p>
            <a:r>
              <a:rPr lang="en-US" dirty="0"/>
              <a:t>Kafka is scalable system</a:t>
            </a:r>
            <a:endParaRPr lang="en-AE" dirty="0"/>
          </a:p>
        </p:txBody>
      </p:sp>
      <p:graphicFrame>
        <p:nvGraphicFramePr>
          <p:cNvPr id="12" name="Content Placeholder 2">
            <a:extLst>
              <a:ext uri="{FF2B5EF4-FFF2-40B4-BE49-F238E27FC236}">
                <a16:creationId xmlns:a16="http://schemas.microsoft.com/office/drawing/2014/main" id="{4FDDF685-5C03-41C8-A9BF-6396D6FC0DF6}"/>
              </a:ext>
            </a:extLst>
          </p:cNvPr>
          <p:cNvGraphicFramePr>
            <a:graphicFrameLocks noGrp="1"/>
          </p:cNvGraphicFramePr>
          <p:nvPr>
            <p:ph idx="1"/>
            <p:extLst>
              <p:ext uri="{D42A27DB-BD31-4B8C-83A1-F6EECF244321}">
                <p14:modId xmlns:p14="http://schemas.microsoft.com/office/powerpoint/2010/main" val="2635611250"/>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0104A5CE-15D4-4563-B0BC-968C1E2127D9}"/>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12284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 &#10;p &#10;Consumer Group &#10;p &#10;Consumer Group &#10;Kafta Server &#10;APACHE &#10;ZooKeepeö ">
            <a:extLst>
              <a:ext uri="{FF2B5EF4-FFF2-40B4-BE49-F238E27FC236}">
                <a16:creationId xmlns:a16="http://schemas.microsoft.com/office/drawing/2014/main" id="{8391EBC9-D6B1-43C9-979C-0407E6B4D9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5265" y="2017278"/>
            <a:ext cx="7154517" cy="4131733"/>
          </a:xfrm>
          <a:prstGeom prst="rect">
            <a:avLst/>
          </a:prstGeom>
          <a:solidFill>
            <a:srgbClr val="FFFFFF"/>
          </a:solidFill>
        </p:spPr>
      </p:pic>
      <p:sp>
        <p:nvSpPr>
          <p:cNvPr id="2" name="Title 1">
            <a:extLst>
              <a:ext uri="{FF2B5EF4-FFF2-40B4-BE49-F238E27FC236}">
                <a16:creationId xmlns:a16="http://schemas.microsoft.com/office/drawing/2014/main" id="{29BB8E7B-8952-4426-8811-B55930FE7AF1}"/>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i="0" kern="1200" spc="-50" baseline="0" dirty="0">
                <a:latin typeface="+mj-lt"/>
                <a:ea typeface="+mj-ea"/>
                <a:cs typeface="+mj-cs"/>
              </a:rPr>
              <a:t>KAFKA Architecture</a:t>
            </a:r>
          </a:p>
        </p:txBody>
      </p:sp>
      <p:sp>
        <p:nvSpPr>
          <p:cNvPr id="3" name="TextBox 2">
            <a:extLst>
              <a:ext uri="{FF2B5EF4-FFF2-40B4-BE49-F238E27FC236}">
                <a16:creationId xmlns:a16="http://schemas.microsoft.com/office/drawing/2014/main" id="{ACB2273A-276B-4065-8D51-E8D128B67F50}"/>
              </a:ext>
            </a:extLst>
          </p:cNvPr>
          <p:cNvSpPr txBox="1"/>
          <p:nvPr/>
        </p:nvSpPr>
        <p:spPr>
          <a:xfrm>
            <a:off x="1097280" y="2120900"/>
            <a:ext cx="3707985" cy="3748193"/>
          </a:xfrm>
          <a:prstGeom prst="rect">
            <a:avLst/>
          </a:prstGeom>
        </p:spPr>
        <p:txBody>
          <a:bodyPr vert="horz" lIns="0" tIns="45720" rIns="0" bIns="45720" rtlCol="0">
            <a:normAutofit/>
          </a:bodyPr>
          <a:lstStyle/>
          <a:p>
            <a:pPr marL="285750" indent="-285750" fontAlgn="ctr">
              <a:lnSpc>
                <a:spcPct val="90000"/>
              </a:lnSpc>
              <a:spcAft>
                <a:spcPts val="600"/>
              </a:spcAft>
              <a:buFont typeface="Arial" panose="020B0604020202020204" pitchFamily="34" charset="0"/>
              <a:buChar char="•"/>
            </a:pPr>
            <a:r>
              <a:rPr lang="en-US" sz="1300" dirty="0">
                <a:solidFill>
                  <a:schemeClr val="tx1">
                    <a:lumMod val="75000"/>
                    <a:lumOff val="25000"/>
                  </a:schemeClr>
                </a:solidFill>
              </a:rPr>
              <a:t>Kafka Server</a:t>
            </a:r>
          </a:p>
          <a:p>
            <a:pPr marL="285750" indent="-285750" fontAlgn="ctr">
              <a:lnSpc>
                <a:spcPct val="90000"/>
              </a:lnSpc>
              <a:spcAft>
                <a:spcPts val="600"/>
              </a:spcAft>
              <a:buFont typeface="Arial" panose="020B0604020202020204" pitchFamily="34" charset="0"/>
              <a:buChar char="•"/>
            </a:pPr>
            <a:r>
              <a:rPr lang="en-US" sz="1300" dirty="0">
                <a:solidFill>
                  <a:schemeClr val="tx1">
                    <a:lumMod val="75000"/>
                    <a:lumOff val="25000"/>
                  </a:schemeClr>
                </a:solidFill>
              </a:rPr>
              <a:t>Topics</a:t>
            </a:r>
          </a:p>
          <a:p>
            <a:pPr marL="285750" indent="-285750" fontAlgn="ctr">
              <a:lnSpc>
                <a:spcPct val="90000"/>
              </a:lnSpc>
              <a:spcAft>
                <a:spcPts val="600"/>
              </a:spcAft>
              <a:buFont typeface="Arial" panose="020B0604020202020204" pitchFamily="34" charset="0"/>
              <a:buChar char="•"/>
            </a:pPr>
            <a:r>
              <a:rPr lang="en-US" sz="1300" dirty="0">
                <a:solidFill>
                  <a:schemeClr val="tx1">
                    <a:lumMod val="75000"/>
                    <a:lumOff val="25000"/>
                  </a:schemeClr>
                </a:solidFill>
              </a:rPr>
              <a:t>Partition</a:t>
            </a:r>
          </a:p>
          <a:p>
            <a:pPr marL="285750" indent="-285750" fontAlgn="ctr">
              <a:lnSpc>
                <a:spcPct val="90000"/>
              </a:lnSpc>
              <a:spcAft>
                <a:spcPts val="600"/>
              </a:spcAft>
              <a:buFont typeface="Arial" panose="020B0604020202020204" pitchFamily="34" charset="0"/>
              <a:buChar char="•"/>
            </a:pPr>
            <a:r>
              <a:rPr lang="en-US" sz="1300" dirty="0">
                <a:solidFill>
                  <a:schemeClr val="tx1">
                    <a:lumMod val="75000"/>
                    <a:lumOff val="25000"/>
                  </a:schemeClr>
                </a:solidFill>
              </a:rPr>
              <a:t>Publisher/Producer</a:t>
            </a:r>
          </a:p>
          <a:p>
            <a:pPr marL="285750" indent="-285750" fontAlgn="ctr">
              <a:lnSpc>
                <a:spcPct val="90000"/>
              </a:lnSpc>
              <a:spcAft>
                <a:spcPts val="600"/>
              </a:spcAft>
              <a:buFont typeface="Arial" panose="020B0604020202020204" pitchFamily="34" charset="0"/>
              <a:buChar char="•"/>
            </a:pPr>
            <a:r>
              <a:rPr lang="en-US" sz="1300" dirty="0">
                <a:solidFill>
                  <a:schemeClr val="tx1">
                    <a:lumMod val="75000"/>
                    <a:lumOff val="25000"/>
                  </a:schemeClr>
                </a:solidFill>
              </a:rPr>
              <a:t>Consumer Group - consumer</a:t>
            </a:r>
          </a:p>
          <a:p>
            <a:pPr marL="742950" lvl="1" indent="-285750" fontAlgn="ctr">
              <a:lnSpc>
                <a:spcPct val="90000"/>
              </a:lnSpc>
              <a:spcAft>
                <a:spcPts val="600"/>
              </a:spcAft>
              <a:buFont typeface="Arial" panose="020B0604020202020204" pitchFamily="34" charset="0"/>
              <a:buChar char="•"/>
            </a:pPr>
            <a:r>
              <a:rPr lang="en-US" sz="1300" dirty="0">
                <a:solidFill>
                  <a:schemeClr val="tx1">
                    <a:lumMod val="75000"/>
                    <a:lumOff val="25000"/>
                  </a:schemeClr>
                </a:solidFill>
              </a:rPr>
              <a:t>A consumer must be associated with a consumer group</a:t>
            </a:r>
          </a:p>
          <a:p>
            <a:pPr marL="285750" indent="-285750" fontAlgn="ctr">
              <a:lnSpc>
                <a:spcPct val="90000"/>
              </a:lnSpc>
              <a:spcAft>
                <a:spcPts val="600"/>
              </a:spcAft>
              <a:buFont typeface="Arial" panose="020B0604020202020204" pitchFamily="34" charset="0"/>
              <a:buChar char="•"/>
            </a:pPr>
            <a:r>
              <a:rPr lang="en-US" sz="1300" dirty="0">
                <a:solidFill>
                  <a:schemeClr val="tx1">
                    <a:lumMod val="75000"/>
                    <a:lumOff val="25000"/>
                  </a:schemeClr>
                </a:solidFill>
              </a:rPr>
              <a:t>Zookeeper - is a distributed open-source  configuration, synchronization service</a:t>
            </a:r>
          </a:p>
          <a:p>
            <a:pPr marL="742950" lvl="1" indent="-285750" fontAlgn="ctr">
              <a:lnSpc>
                <a:spcPct val="90000"/>
              </a:lnSpc>
              <a:spcAft>
                <a:spcPts val="600"/>
              </a:spcAft>
              <a:buFont typeface="Arial" panose="020B0604020202020204" pitchFamily="34" charset="0"/>
              <a:buChar char="•"/>
            </a:pPr>
            <a:r>
              <a:rPr lang="en-US" sz="1300" dirty="0">
                <a:solidFill>
                  <a:schemeClr val="tx1">
                    <a:lumMod val="75000"/>
                    <a:lumOff val="25000"/>
                  </a:schemeClr>
                </a:solidFill>
              </a:rPr>
              <a:t>All the data regarding no: of producers , consumers etc. are stored in zookeeper</a:t>
            </a:r>
          </a:p>
          <a:p>
            <a:pPr marL="742950" lvl="1" indent="-285750" fontAlgn="ctr">
              <a:lnSpc>
                <a:spcPct val="90000"/>
              </a:lnSpc>
              <a:spcAft>
                <a:spcPts val="600"/>
              </a:spcAft>
              <a:buFont typeface="Arial" panose="020B0604020202020204" pitchFamily="34" charset="0"/>
              <a:buChar char="•"/>
            </a:pPr>
            <a:r>
              <a:rPr lang="en-US" sz="1300" dirty="0">
                <a:solidFill>
                  <a:schemeClr val="tx1">
                    <a:lumMod val="75000"/>
                    <a:lumOff val="25000"/>
                  </a:schemeClr>
                </a:solidFill>
              </a:rPr>
              <a:t>Which message has been read by consumer</a:t>
            </a:r>
          </a:p>
          <a:p>
            <a:pPr marL="742950" lvl="1" indent="-285750" fontAlgn="ctr">
              <a:lnSpc>
                <a:spcPct val="90000"/>
              </a:lnSpc>
              <a:spcAft>
                <a:spcPts val="600"/>
              </a:spcAft>
              <a:buFont typeface="Arial" panose="020B0604020202020204" pitchFamily="34" charset="0"/>
              <a:buChar char="•"/>
            </a:pPr>
            <a:r>
              <a:rPr lang="en-US" sz="1300" dirty="0">
                <a:solidFill>
                  <a:schemeClr val="tx1">
                    <a:lumMod val="75000"/>
                    <a:lumOff val="25000"/>
                  </a:schemeClr>
                </a:solidFill>
              </a:rPr>
              <a:t>Cluster information - location </a:t>
            </a:r>
            <a:r>
              <a:rPr lang="en-US" sz="1300" dirty="0" err="1">
                <a:solidFill>
                  <a:schemeClr val="tx1">
                    <a:lumMod val="75000"/>
                    <a:lumOff val="25000"/>
                  </a:schemeClr>
                </a:solidFill>
              </a:rPr>
              <a:t>ip</a:t>
            </a:r>
            <a:r>
              <a:rPr lang="en-US" sz="1300" dirty="0">
                <a:solidFill>
                  <a:schemeClr val="tx1">
                    <a:lumMod val="75000"/>
                    <a:lumOff val="25000"/>
                  </a:schemeClr>
                </a:solidFill>
              </a:rPr>
              <a:t>  etc.</a:t>
            </a:r>
          </a:p>
          <a:p>
            <a:pPr marL="742950" lvl="1" indent="-285750" fontAlgn="ctr">
              <a:lnSpc>
                <a:spcPct val="90000"/>
              </a:lnSpc>
              <a:spcAft>
                <a:spcPts val="600"/>
              </a:spcAft>
              <a:buFont typeface="Arial" panose="020B0604020202020204" pitchFamily="34" charset="0"/>
              <a:buChar char="•"/>
            </a:pPr>
            <a:r>
              <a:rPr lang="en-US" sz="1300" dirty="0">
                <a:solidFill>
                  <a:schemeClr val="tx1">
                    <a:lumMod val="75000"/>
                    <a:lumOff val="25000"/>
                  </a:schemeClr>
                </a:solidFill>
              </a:rPr>
              <a:t>Topic configuration</a:t>
            </a:r>
          </a:p>
          <a:p>
            <a:pPr>
              <a:lnSpc>
                <a:spcPct val="90000"/>
              </a:lnSpc>
              <a:spcAft>
                <a:spcPts val="600"/>
              </a:spcAft>
              <a:buFont typeface="Calibri" panose="020F0502020204030204" pitchFamily="34" charset="0"/>
            </a:pPr>
            <a:endParaRPr lang="en-US" sz="1300" dirty="0">
              <a:solidFill>
                <a:schemeClr val="tx1">
                  <a:lumMod val="75000"/>
                  <a:lumOff val="25000"/>
                </a:schemeClr>
              </a:solidFill>
            </a:endParaRPr>
          </a:p>
        </p:txBody>
      </p:sp>
      <p:sp>
        <p:nvSpPr>
          <p:cNvPr id="4" name="Slide Number Placeholder 3">
            <a:extLst>
              <a:ext uri="{FF2B5EF4-FFF2-40B4-BE49-F238E27FC236}">
                <a16:creationId xmlns:a16="http://schemas.microsoft.com/office/drawing/2014/main" id="{22FF7578-9D5F-4C5B-9A1F-1062F13A3A92}"/>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409130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3E69B-24A6-41CD-917F-5524375620BA}"/>
              </a:ext>
            </a:extLst>
          </p:cNvPr>
          <p:cNvSpPr>
            <a:spLocks noGrp="1"/>
          </p:cNvSpPr>
          <p:nvPr>
            <p:ph type="title"/>
          </p:nvPr>
        </p:nvSpPr>
        <p:spPr>
          <a:xfrm>
            <a:off x="1097280" y="286603"/>
            <a:ext cx="10058400" cy="1450757"/>
          </a:xfrm>
        </p:spPr>
        <p:txBody>
          <a:bodyPr anchor="b">
            <a:normAutofit/>
          </a:bodyPr>
          <a:lstStyle/>
          <a:p>
            <a:r>
              <a:rPr lang="en-AE" dirty="0"/>
              <a:t>Install Kafka Server and Zookeeper</a:t>
            </a:r>
          </a:p>
        </p:txBody>
      </p:sp>
      <p:graphicFrame>
        <p:nvGraphicFramePr>
          <p:cNvPr id="10" name="Content Placeholder 2">
            <a:extLst>
              <a:ext uri="{FF2B5EF4-FFF2-40B4-BE49-F238E27FC236}">
                <a16:creationId xmlns:a16="http://schemas.microsoft.com/office/drawing/2014/main" id="{B0F53A06-A227-411A-9239-EAD367C86C00}"/>
              </a:ext>
            </a:extLst>
          </p:cNvPr>
          <p:cNvGraphicFramePr>
            <a:graphicFrameLocks noGrp="1"/>
          </p:cNvGraphicFramePr>
          <p:nvPr>
            <p:ph idx="1"/>
            <p:extLst>
              <p:ext uri="{D42A27DB-BD31-4B8C-83A1-F6EECF244321}">
                <p14:modId xmlns:p14="http://schemas.microsoft.com/office/powerpoint/2010/main" val="3342572915"/>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54D2F424-A6FC-4393-8AA6-D38C3D1160ED}"/>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94422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f file server.properties &#10;zookeeper.connect=localhost:2181 &#10;bin/kafka-server-start.sh config/server.properties &#10;Conf file zookeeper-properties &#10;APACHE &#10;ZooKeeper &#10;bin/zookeeper-server-start.sh config/zookeeper.properties ">
            <a:extLst>
              <a:ext uri="{FF2B5EF4-FFF2-40B4-BE49-F238E27FC236}">
                <a16:creationId xmlns:a16="http://schemas.microsoft.com/office/drawing/2014/main" id="{469B173D-1966-485D-873C-FAD2BC2F4DDD}"/>
              </a:ext>
            </a:extLst>
          </p:cNvPr>
          <p:cNvPicPr>
            <a:picLocks noGrp="1" noChangeAspect="1" noChangeArrowheads="1"/>
          </p:cNvPicPr>
          <p:nvPr>
            <p:ph type="pic" idx="1"/>
          </p:nvPr>
        </p:nvPicPr>
        <p:blipFill rotWithShape="1">
          <a:blip r:embed="rId2">
            <a:extLst>
              <a:ext uri="{28A0092B-C50C-407E-A947-70E740481C1C}">
                <a14:useLocalDpi xmlns:a14="http://schemas.microsoft.com/office/drawing/2010/main" val="0"/>
              </a:ext>
            </a:extLst>
          </a:blip>
          <a:stretch/>
        </p:blipFill>
        <p:spPr bwMode="auto">
          <a:xfrm>
            <a:off x="645589" y="0"/>
            <a:ext cx="10900836" cy="457835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B9589E-9F93-47D8-A5F7-5C8D33071DAE}"/>
              </a:ext>
            </a:extLst>
          </p:cNvPr>
          <p:cNvSpPr>
            <a:spLocks noGrp="1"/>
          </p:cNvSpPr>
          <p:nvPr>
            <p:ph type="title"/>
          </p:nvPr>
        </p:nvSpPr>
        <p:spPr>
          <a:xfrm>
            <a:off x="1097279" y="4799362"/>
            <a:ext cx="10113645" cy="743682"/>
          </a:xfrm>
        </p:spPr>
        <p:txBody>
          <a:bodyPr anchor="b">
            <a:normAutofit/>
          </a:bodyPr>
          <a:lstStyle/>
          <a:p>
            <a:r>
              <a:rPr lang="en-US" dirty="0"/>
              <a:t>Configuration</a:t>
            </a:r>
            <a:endParaRPr lang="en-AE" dirty="0"/>
          </a:p>
        </p:txBody>
      </p:sp>
      <p:sp>
        <p:nvSpPr>
          <p:cNvPr id="1034" name="Content Placeholder 3">
            <a:extLst>
              <a:ext uri="{FF2B5EF4-FFF2-40B4-BE49-F238E27FC236}">
                <a16:creationId xmlns:a16="http://schemas.microsoft.com/office/drawing/2014/main" id="{10AC29F8-0C96-4943-8655-F4E12D57A89C}"/>
              </a:ext>
            </a:extLst>
          </p:cNvPr>
          <p:cNvSpPr>
            <a:spLocks noGrp="1"/>
          </p:cNvSpPr>
          <p:nvPr>
            <p:ph type="body" sz="half" idx="2"/>
          </p:nvPr>
        </p:nvSpPr>
        <p:spPr>
          <a:xfrm>
            <a:off x="1097279" y="5715000"/>
            <a:ext cx="10113264" cy="609600"/>
          </a:xfrm>
        </p:spPr>
        <p:txBody>
          <a:bodyPr>
            <a:normAutofit/>
          </a:bodyPr>
          <a:lstStyle/>
          <a:p>
            <a:pPr>
              <a:lnSpc>
                <a:spcPct val="100000"/>
              </a:lnSpc>
            </a:pPr>
            <a:r>
              <a:rPr lang="en-US" sz="1500" b="1"/>
              <a:t>Kafka</a:t>
            </a:r>
            <a:r>
              <a:rPr lang="en-US" sz="1500"/>
              <a:t>:   /config/</a:t>
            </a:r>
            <a:r>
              <a:rPr lang="en-US" sz="1500" err="1"/>
              <a:t>server.properties</a:t>
            </a:r>
            <a:endParaRPr lang="en-US" sz="1500"/>
          </a:p>
          <a:p>
            <a:pPr>
              <a:lnSpc>
                <a:spcPct val="100000"/>
              </a:lnSpc>
            </a:pPr>
            <a:r>
              <a:rPr lang="en-US" sz="1500" b="1"/>
              <a:t>Zookeeper</a:t>
            </a:r>
            <a:r>
              <a:rPr lang="en-US" sz="1500"/>
              <a:t> : /config/</a:t>
            </a:r>
            <a:r>
              <a:rPr lang="en-US" sz="1500" err="1"/>
              <a:t>zookeeper.properties</a:t>
            </a:r>
            <a:endParaRPr lang="en-US" sz="1500"/>
          </a:p>
          <a:p>
            <a:pPr>
              <a:lnSpc>
                <a:spcPct val="100000"/>
              </a:lnSpc>
            </a:pPr>
            <a:endParaRPr lang="en-US" sz="1500"/>
          </a:p>
        </p:txBody>
      </p:sp>
      <p:sp>
        <p:nvSpPr>
          <p:cNvPr id="6" name="Slide Number Placeholder 5">
            <a:extLst>
              <a:ext uri="{FF2B5EF4-FFF2-40B4-BE49-F238E27FC236}">
                <a16:creationId xmlns:a16="http://schemas.microsoft.com/office/drawing/2014/main" id="{F2030E47-7405-4E13-A0A4-C52BC1F68F8B}"/>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591761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7DEA250-9F90-464C-991C-3B07789AAA57}"/>
              </a:ext>
            </a:extLst>
          </p:cNvPr>
          <p:cNvSpPr>
            <a:spLocks noGrp="1"/>
          </p:cNvSpPr>
          <p:nvPr>
            <p:ph type="title"/>
          </p:nvPr>
        </p:nvSpPr>
        <p:spPr>
          <a:xfrm>
            <a:off x="1097280" y="286603"/>
            <a:ext cx="10058400" cy="1450757"/>
          </a:xfrm>
        </p:spPr>
        <p:txBody>
          <a:bodyPr anchor="b">
            <a:normAutofit/>
          </a:bodyPr>
          <a:lstStyle/>
          <a:p>
            <a:r>
              <a:rPr lang="en-US" b="1" dirty="0"/>
              <a:t>Start Kafka Broker</a:t>
            </a:r>
            <a:endParaRPr lang="en-US" dirty="0"/>
          </a:p>
        </p:txBody>
      </p:sp>
      <p:sp>
        <p:nvSpPr>
          <p:cNvPr id="19" name="Content Placeholder 2">
            <a:extLst>
              <a:ext uri="{FF2B5EF4-FFF2-40B4-BE49-F238E27FC236}">
                <a16:creationId xmlns:a16="http://schemas.microsoft.com/office/drawing/2014/main" id="{BDF5B988-E746-4E27-A87F-99F778F9BB5F}"/>
              </a:ext>
            </a:extLst>
          </p:cNvPr>
          <p:cNvSpPr>
            <a:spLocks noGrp="1"/>
          </p:cNvSpPr>
          <p:nvPr>
            <p:ph idx="1"/>
          </p:nvPr>
        </p:nvSpPr>
        <p:spPr>
          <a:xfrm>
            <a:off x="1097280" y="2108201"/>
            <a:ext cx="10058400" cy="3760891"/>
          </a:xfrm>
        </p:spPr>
        <p:txBody>
          <a:bodyPr>
            <a:normAutofit lnSpcReduction="10000"/>
          </a:bodyPr>
          <a:lstStyle/>
          <a:p>
            <a:r>
              <a:rPr lang="en-US" b="1" dirty="0"/>
              <a:t>Step1 : Start Zookeeper</a:t>
            </a:r>
            <a:endParaRPr lang="en-US" dirty="0"/>
          </a:p>
          <a:p>
            <a:r>
              <a:rPr lang="en-US" dirty="0"/>
              <a:t> 		</a:t>
            </a:r>
            <a:r>
              <a:rPr lang="en-US" i="1" dirty="0">
                <a:highlight>
                  <a:srgbClr val="FFFF00"/>
                </a:highlight>
              </a:rPr>
              <a:t>./</a:t>
            </a:r>
            <a:r>
              <a:rPr lang="en-AE" i="1" dirty="0">
                <a:highlight>
                  <a:srgbClr val="FFFF00"/>
                </a:highlight>
              </a:rPr>
              <a:t>bin/zookeeper-server-start.sh config/</a:t>
            </a:r>
            <a:r>
              <a:rPr lang="en-AE" i="1" dirty="0" err="1">
                <a:highlight>
                  <a:srgbClr val="FFFF00"/>
                </a:highlight>
              </a:rPr>
              <a:t>zookeeper.properties</a:t>
            </a:r>
            <a:endParaRPr lang="en-AE" i="1" dirty="0">
              <a:highlight>
                <a:srgbClr val="FFFF00"/>
              </a:highlight>
            </a:endParaRPr>
          </a:p>
          <a:p>
            <a:r>
              <a:rPr lang="en-AE" b="1" dirty="0"/>
              <a:t>Step2: Start Kafka Broker</a:t>
            </a:r>
            <a:endParaRPr lang="en-AE" dirty="0"/>
          </a:p>
          <a:p>
            <a:r>
              <a:rPr lang="en-US" dirty="0"/>
              <a:t>                           </a:t>
            </a:r>
            <a:r>
              <a:rPr lang="en-US" i="1" dirty="0">
                <a:highlight>
                  <a:srgbClr val="FFFF00"/>
                </a:highlight>
              </a:rPr>
              <a:t>./</a:t>
            </a:r>
            <a:r>
              <a:rPr lang="en-AE" i="1" dirty="0">
                <a:highlight>
                  <a:srgbClr val="FFFF00"/>
                </a:highlight>
              </a:rPr>
              <a:t> bin/kafka-server-start.sh config/</a:t>
            </a:r>
            <a:r>
              <a:rPr lang="en-AE" i="1" dirty="0" err="1">
                <a:highlight>
                  <a:srgbClr val="FFFF00"/>
                </a:highlight>
              </a:rPr>
              <a:t>server.properties</a:t>
            </a:r>
            <a:endParaRPr lang="en-AE" i="1" dirty="0">
              <a:highlight>
                <a:srgbClr val="FFFF00"/>
              </a:highlight>
            </a:endParaRPr>
          </a:p>
          <a:p>
            <a:endParaRPr lang="en-AE" dirty="0"/>
          </a:p>
          <a:p>
            <a:endParaRPr lang="en-AE" dirty="0"/>
          </a:p>
          <a:p>
            <a:r>
              <a:rPr lang="en-US" b="1" dirty="0"/>
              <a:t>Ports : </a:t>
            </a:r>
            <a:r>
              <a:rPr lang="en-US" dirty="0"/>
              <a:t>Kafka Server - 9092 / Zookeeper - 2181</a:t>
            </a:r>
          </a:p>
          <a:p>
            <a:r>
              <a:rPr lang="en-US" dirty="0"/>
              <a:t>Connect to Kafka Broker using "Kafka tool“ and create Topic</a:t>
            </a:r>
          </a:p>
          <a:p>
            <a:endParaRPr lang="en-US" dirty="0"/>
          </a:p>
        </p:txBody>
      </p:sp>
      <p:sp>
        <p:nvSpPr>
          <p:cNvPr id="5" name="Slide Number Placeholder 4">
            <a:extLst>
              <a:ext uri="{FF2B5EF4-FFF2-40B4-BE49-F238E27FC236}">
                <a16:creationId xmlns:a16="http://schemas.microsoft.com/office/drawing/2014/main" id="{1CC28DD3-EE79-4E4D-8764-572E1494503E}"/>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3782615520"/>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{B9FCCB3A-88D4-433A-A87E-C814BF67FC9D}tf56160789_win32</Template>
  <TotalTime>457</TotalTime>
  <Words>1803</Words>
  <Application>Microsoft Office PowerPoint</Application>
  <PresentationFormat>Widescreen</PresentationFormat>
  <Paragraphs>186</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Aparajita</vt:lpstr>
      <vt:lpstr>-apple-system</vt:lpstr>
      <vt:lpstr>Arial</vt:lpstr>
      <vt:lpstr>Bookman Old Style</vt:lpstr>
      <vt:lpstr>Calibri</vt:lpstr>
      <vt:lpstr>Cambria</vt:lpstr>
      <vt:lpstr>Franklin Gothic Book</vt:lpstr>
      <vt:lpstr>JetBrains Mono</vt:lpstr>
      <vt:lpstr>Wingdings</vt:lpstr>
      <vt:lpstr>1_RetrospectVTI</vt:lpstr>
      <vt:lpstr>Apache  Kafka</vt:lpstr>
      <vt:lpstr>Introduction</vt:lpstr>
      <vt:lpstr>Kafka is distributed application</vt:lpstr>
      <vt:lpstr>Kafka is fault Tolerant</vt:lpstr>
      <vt:lpstr>Kafka is scalable system</vt:lpstr>
      <vt:lpstr>KAFKA Architecture</vt:lpstr>
      <vt:lpstr>Install Kafka Server and Zookeeper</vt:lpstr>
      <vt:lpstr>Configuration</vt:lpstr>
      <vt:lpstr>Start Kafka Broker</vt:lpstr>
      <vt:lpstr>Kafka Topic</vt:lpstr>
      <vt:lpstr>Kafka Topic in Cluster</vt:lpstr>
      <vt:lpstr>Kafka Topic Partition</vt:lpstr>
      <vt:lpstr>Multiple Partitions</vt:lpstr>
      <vt:lpstr>Multi Broker Kafka Custer - Partition distribution</vt:lpstr>
      <vt:lpstr>Replication Factor in Kafka </vt:lpstr>
      <vt:lpstr>PowerPoint Presentation</vt:lpstr>
      <vt:lpstr>PowerPoint Presentation</vt:lpstr>
      <vt:lpstr>PowerPoint Presentation</vt:lpstr>
      <vt:lpstr>PowerPoint Presentation</vt:lpstr>
      <vt:lpstr>Producer – Python code</vt:lpstr>
      <vt:lpstr>FAKER – Generate Fake Data</vt:lpstr>
      <vt:lpstr>Producer</vt:lpstr>
      <vt:lpstr>Producer - Specific Topic Partition</vt:lpstr>
      <vt:lpstr>Consumer</vt:lpstr>
      <vt:lpstr>Consumer Group</vt:lpstr>
      <vt:lpstr>Consumer – Python code</vt:lpstr>
      <vt:lpstr>PowerPoint Presentation</vt:lpstr>
      <vt:lpstr>Consumer group in Kafka with 1 topic 2 partition 1 consumer</vt:lpstr>
      <vt:lpstr>Consumer Group in Kafka with 1 Topic 1 partition and 2 consumer</vt:lpstr>
      <vt:lpstr>Consumer group in Kafka with 1 Topic 2 partition and 2 consumer</vt:lpstr>
      <vt:lpstr>Consumer group in Kafka with 1 Topic 3 partition and 2 consumer</vt:lpstr>
      <vt:lpstr>Advantages</vt:lpstr>
      <vt:lpstr>Disadvantages</vt:lpstr>
      <vt:lpstr>Live Busline Tracker</vt:lpstr>
      <vt:lpstr>Reference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dc:title>
  <dc:creator>ameen hashir</dc:creator>
  <cp:lastModifiedBy>Ameen Hashir Palappurath Nazar</cp:lastModifiedBy>
  <cp:revision>21</cp:revision>
  <dcterms:created xsi:type="dcterms:W3CDTF">2021-03-23T11:35:29Z</dcterms:created>
  <dcterms:modified xsi:type="dcterms:W3CDTF">2021-03-24T11:29:35Z</dcterms:modified>
</cp:coreProperties>
</file>